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4"/>
  </p:sldMasterIdLst>
  <p:notesMasterIdLst>
    <p:notesMasterId r:id="rId11"/>
  </p:notesMasterIdLst>
  <p:handoutMasterIdLst>
    <p:handoutMasterId r:id="rId12"/>
  </p:handoutMasterIdLst>
  <p:sldIdLst>
    <p:sldId id="273" r:id="rId5"/>
    <p:sldId id="429" r:id="rId6"/>
    <p:sldId id="497" r:id="rId7"/>
    <p:sldId id="496" r:id="rId8"/>
    <p:sldId id="477" r:id="rId9"/>
    <p:sldId id="498" r:id="rId10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DE78124-DA41-4979-A469-5F43E857405E}">
          <p14:sldIdLst>
            <p14:sldId id="273"/>
            <p14:sldId id="429"/>
            <p14:sldId id="497"/>
            <p14:sldId id="496"/>
            <p14:sldId id="477"/>
            <p14:sldId id="498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6364" autoAdjust="0"/>
    <p:restoredTop sz="94818" autoAdjust="0"/>
  </p:normalViewPr>
  <p:slideViewPr>
    <p:cSldViewPr snapToGrid="0">
      <p:cViewPr varScale="1">
        <p:scale>
          <a:sx n="62" d="100"/>
          <a:sy n="62" d="100"/>
        </p:scale>
        <p:origin x="40" y="24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020"/>
    </p:cViewPr>
  </p:sorterViewPr>
  <p:notesViewPr>
    <p:cSldViewPr snapToGrid="0">
      <p:cViewPr varScale="1">
        <p:scale>
          <a:sx n="51" d="100"/>
          <a:sy n="51" d="100"/>
        </p:scale>
        <p:origin x="294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C34DB4A-1D37-43AF-8C2E-D26AEA5825D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CB5D2A-EA32-4E31-808C-4CC2BF85A2B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EC402D-85DC-4058-A49E-9A5B9A2752F1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6C29C0-9C87-490B-9CFA-1059C865DCF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4320B7-3904-4046-989C-52B362AD3B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E8B5E1-0D9F-475A-9C18-71CEF3E2B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2384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D618BA-3740-4769-AB1C-FF9617C1FC65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9925"/>
            <a:ext cx="5619750" cy="36655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C11C93-1C78-4DDE-BB57-05C301CC4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7038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7/12/2022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586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  <a:t>7/12/2022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9906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7495-0637-405E-AE64-5CC7506D51F5}" type="datetime1">
              <a:rPr lang="en-US" smtClean="0"/>
              <a:t>7/12/2022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224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690-9426-415D-8B65-26881E07B2D4}" type="datetime1">
              <a:rPr lang="en-US" smtClean="0"/>
              <a:t>7/12/2022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84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4989A-474C-40DE-95B9-011C28B71673}" type="datetime1">
              <a:rPr lang="en-US" smtClean="0"/>
              <a:t>7/12/2022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7556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ED54-5B5E-4A04-93D3-5772E3CE3818}" type="datetime1">
              <a:rPr lang="en-US" smtClean="0"/>
              <a:t>7/12/2022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461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7/12/2022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599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D82884F1-FFEA-405F-9602-3DCA865EDA4E}" type="datetime1">
              <a:rPr lang="en-US" smtClean="0"/>
              <a:t>7/12/2022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986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DB4A-8810-4A10-AD5C-D5E2C667F5B3}" type="datetime1">
              <a:rPr lang="en-US" smtClean="0"/>
              <a:t>7/12/2022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051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291B17-9318-49DB-B28B-6E5994AE9581}" type="datetime1">
              <a:rPr lang="en-US" smtClean="0"/>
              <a:t>7/12/2022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00824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sldNum="0"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>
            <a:extLst>
              <a:ext uri="{FF2B5EF4-FFF2-40B4-BE49-F238E27FC236}">
                <a16:creationId xmlns:a16="http://schemas.microsoft.com/office/drawing/2014/main" id="{EE997D3B-4ECD-4397-A989-D5882BB322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3A852E5D-96B2-47B5-AB0F-426F231FBD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38068" y="457201"/>
            <a:ext cx="3703320" cy="5935131"/>
            <a:chOff x="438068" y="457201"/>
            <a:chExt cx="3703320" cy="5935131"/>
          </a:xfrm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FBEA2C8A-CA20-494E-8DAA-985E842EDB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8068" y="641102"/>
              <a:ext cx="3702134" cy="5751230"/>
            </a:xfrm>
            <a:prstGeom prst="rect">
              <a:avLst/>
            </a:prstGeom>
            <a:solidFill>
              <a:srgbClr val="465359">
                <a:alpha val="97000"/>
              </a:srgbClr>
            </a:solidFill>
            <a:ln w="6350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DBAE429C-3A94-4C39-B88C-596F1E4C0A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8068" y="457201"/>
              <a:ext cx="3703320" cy="91440"/>
            </a:xfrm>
            <a:prstGeom prst="rect">
              <a:avLst/>
            </a:prstGeom>
            <a:solidFill>
              <a:srgbClr val="46535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1C21E816-31F5-48BB-BD02-D15F2F18B4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8068" y="4480588"/>
            <a:ext cx="3570796" cy="1797702"/>
          </a:xfrm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US" sz="3200" dirty="0">
                <a:solidFill>
                  <a:srgbClr val="FFFFFF"/>
                </a:solidFill>
              </a:rPr>
              <a:t>Board of supervisors meeting</a:t>
            </a:r>
            <a:br>
              <a:rPr lang="en-US" sz="3200" dirty="0">
                <a:solidFill>
                  <a:srgbClr val="FFFFFF"/>
                </a:solidFill>
              </a:rPr>
            </a:br>
            <a:br>
              <a:rPr lang="en-US" sz="3200" dirty="0">
                <a:solidFill>
                  <a:srgbClr val="FFFFFF"/>
                </a:solidFill>
              </a:rPr>
            </a:br>
            <a:br>
              <a:rPr lang="en-US" sz="3200" dirty="0">
                <a:solidFill>
                  <a:srgbClr val="FFFFFF"/>
                </a:solidFill>
              </a:rPr>
            </a:br>
            <a:r>
              <a:rPr lang="en-US" sz="3200" dirty="0">
                <a:solidFill>
                  <a:srgbClr val="FFFFFF"/>
                </a:solidFill>
              </a:rPr>
              <a:t>July 12, 2022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C5AD4F3-239E-4B7D-84BF-DE1471605D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6957" y="5079566"/>
            <a:ext cx="3659814" cy="155662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84CBDC7-F269-4B84-B664-9FC5D4A40C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0391" y="4971073"/>
            <a:ext cx="2159657" cy="152917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F20B07C-F082-439E-8D0D-7AF0BBB805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37015" y="5079566"/>
            <a:ext cx="1397748" cy="166135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0CDBE54-48BA-6043-8C9D-28E9B16F3EA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80466" y="770056"/>
            <a:ext cx="2286000" cy="2286000"/>
          </a:xfrm>
          <a:prstGeom prst="rect">
            <a:avLst/>
          </a:prstGeom>
        </p:spPr>
      </p:pic>
      <p:pic>
        <p:nvPicPr>
          <p:cNvPr id="12" name="Picture 4" descr="COVID-19 Update: 'Try Getting It Yourselves'; Vaccine Trial Underway; FDA  Steps Aside | MedPage Today">
            <a:extLst>
              <a:ext uri="{FF2B5EF4-FFF2-40B4-BE49-F238E27FC236}">
                <a16:creationId xmlns:a16="http://schemas.microsoft.com/office/drawing/2014/main" id="{5D7D8A81-2E48-95B6-78DB-A5DEA9CC4A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9834" y="577201"/>
            <a:ext cx="6432534" cy="4280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40037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78D97-DD96-4A7A-8CBF-E8C82458A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256" y="2170058"/>
            <a:ext cx="11552157" cy="2641876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sz="3600" dirty="0">
                <a:solidFill>
                  <a:srgbClr val="FFFFFF"/>
                </a:solidFill>
              </a:rPr>
              <a:t>Mono county metrics</a:t>
            </a:r>
            <a:br>
              <a:rPr lang="en-US" sz="3600" dirty="0">
                <a:solidFill>
                  <a:srgbClr val="FFFFFF"/>
                </a:solidFill>
              </a:rPr>
            </a:br>
            <a:br>
              <a:rPr lang="en-US" sz="3600" dirty="0">
                <a:solidFill>
                  <a:srgbClr val="FFFFFF"/>
                </a:solidFill>
              </a:rPr>
            </a:br>
            <a:br>
              <a:rPr lang="en-US" sz="2200" dirty="0">
                <a:solidFill>
                  <a:srgbClr val="FFFFFF"/>
                </a:solidFill>
              </a:rPr>
            </a:br>
            <a:r>
              <a:rPr lang="en-US" sz="2200" dirty="0">
                <a:solidFill>
                  <a:srgbClr val="FFFFFF"/>
                </a:solidFill>
              </a:rPr>
              <a:t>Tested – 2,553</a:t>
            </a:r>
            <a:br>
              <a:rPr lang="en-US" sz="2200" dirty="0">
                <a:solidFill>
                  <a:srgbClr val="FFFFFF"/>
                </a:solidFill>
              </a:rPr>
            </a:br>
            <a:r>
              <a:rPr lang="en-US" sz="2200" dirty="0">
                <a:solidFill>
                  <a:srgbClr val="FFFFFF"/>
                </a:solidFill>
              </a:rPr>
              <a:t>Negative – 2,347</a:t>
            </a:r>
            <a:br>
              <a:rPr lang="en-US" sz="2200" dirty="0">
                <a:solidFill>
                  <a:srgbClr val="FFFFFF"/>
                </a:solidFill>
              </a:rPr>
            </a:br>
            <a:r>
              <a:rPr lang="en-US" sz="2200" dirty="0">
                <a:solidFill>
                  <a:srgbClr val="FFFFFF"/>
                </a:solidFill>
              </a:rPr>
              <a:t>pending - 125</a:t>
            </a:r>
            <a:br>
              <a:rPr lang="en-US" sz="2200" dirty="0">
                <a:solidFill>
                  <a:srgbClr val="FFFFFF"/>
                </a:solidFill>
              </a:rPr>
            </a:br>
            <a:r>
              <a:rPr lang="en-US" sz="2200" dirty="0">
                <a:solidFill>
                  <a:srgbClr val="FFFFFF"/>
                </a:solidFill>
              </a:rPr>
              <a:t>Positive –  84</a:t>
            </a:r>
            <a:br>
              <a:rPr lang="en-US" sz="2200" dirty="0">
                <a:solidFill>
                  <a:srgbClr val="FFFFFF"/>
                </a:solidFill>
              </a:rPr>
            </a:br>
            <a:r>
              <a:rPr lang="en-US" sz="2200" dirty="0">
                <a:solidFill>
                  <a:srgbClr val="FFFFFF"/>
                </a:solidFill>
              </a:rPr>
              <a:t>deaths - 1</a:t>
            </a:r>
            <a:br>
              <a:rPr lang="en-US" sz="2200" dirty="0">
                <a:solidFill>
                  <a:srgbClr val="FFFFFF"/>
                </a:solidFill>
              </a:rPr>
            </a:br>
            <a:r>
              <a:rPr lang="en-US" sz="2200" dirty="0">
                <a:solidFill>
                  <a:srgbClr val="FFFFFF"/>
                </a:solidFill>
              </a:rPr>
              <a:t>positivity rate – 3.29%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505F9A3-A877-4416-BD59-8C4DA1658B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7428" y="5491992"/>
            <a:ext cx="11029615" cy="600556"/>
          </a:xfrm>
        </p:spPr>
        <p:txBody>
          <a:bodyPr>
            <a:normAutofit fontScale="70000" lnSpcReduction="20000"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Total positive cases (PCR Conf): 3081 </a:t>
            </a:r>
            <a:r>
              <a:rPr lang="en-US" sz="2800" b="1" u="sng" dirty="0">
                <a:solidFill>
                  <a:schemeClr val="bg1"/>
                </a:solidFill>
              </a:rPr>
              <a:t>Positivity rate: </a:t>
            </a:r>
            <a:r>
              <a:rPr lang="en-US" sz="2800" b="1" u="sng" dirty="0">
                <a:solidFill>
                  <a:srgbClr val="FF0000"/>
                </a:solidFill>
              </a:rPr>
              <a:t>16.0%</a:t>
            </a:r>
            <a:r>
              <a:rPr lang="en-US" sz="2800" b="1" u="sng" dirty="0">
                <a:solidFill>
                  <a:schemeClr val="bg1"/>
                </a:solidFill>
              </a:rPr>
              <a:t>/ </a:t>
            </a:r>
            <a:r>
              <a:rPr lang="en-US" sz="2800" u="sng" dirty="0">
                <a:solidFill>
                  <a:schemeClr val="bg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Case Rate/100,000: </a:t>
            </a:r>
            <a:r>
              <a:rPr lang="en-US" sz="2800" u="sng" dirty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38.9</a:t>
            </a:r>
            <a:endParaRPr lang="en-US" sz="2800" b="1" u="sng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pic>
        <p:nvPicPr>
          <p:cNvPr id="5" name="Picture 4" descr="Chart, histogram&#10;&#10;Description automatically generated">
            <a:extLst>
              <a:ext uri="{FF2B5EF4-FFF2-40B4-BE49-F238E27FC236}">
                <a16:creationId xmlns:a16="http://schemas.microsoft.com/office/drawing/2014/main" id="{237B4AD1-BAC4-8E40-F48A-39FBB32D0B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689" y="240386"/>
            <a:ext cx="10703289" cy="4791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40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Rectangle 94">
            <a:extLst>
              <a:ext uri="{FF2B5EF4-FFF2-40B4-BE49-F238E27FC236}">
                <a16:creationId xmlns:a16="http://schemas.microsoft.com/office/drawing/2014/main" id="{DD651B61-325E-4E73-8445-38B0DE8AAA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B42E5253-D3AC-4AC2-B766-8B34F13C2F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10AE8D57-436A-4073-9A75-15BB5949F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E2852671-8EB6-4EAF-8AF8-65CF3FD66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 useBgFill="1">
        <p:nvSpPr>
          <p:cNvPr id="103" name="Rectangle 102">
            <a:extLst>
              <a:ext uri="{FF2B5EF4-FFF2-40B4-BE49-F238E27FC236}">
                <a16:creationId xmlns:a16="http://schemas.microsoft.com/office/drawing/2014/main" id="{26B4480E-B7FF-4481-890E-043A69AE6F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79394E1F-0B5F-497D-B2A6-8383A2A548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38068" y="457200"/>
            <a:ext cx="3703320" cy="5935133"/>
            <a:chOff x="438068" y="457200"/>
            <a:chExt cx="3703320" cy="5935133"/>
          </a:xfrm>
        </p:grpSpPr>
        <p:sp>
          <p:nvSpPr>
            <p:cNvPr id="106" name="Rectangle 105">
              <a:extLst>
                <a:ext uri="{FF2B5EF4-FFF2-40B4-BE49-F238E27FC236}">
                  <a16:creationId xmlns:a16="http://schemas.microsoft.com/office/drawing/2014/main" id="{1F1FF39A-AC3C-4066-9D4C-519AA22812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8068" y="601201"/>
              <a:ext cx="3702134" cy="5791132"/>
            </a:xfrm>
            <a:prstGeom prst="rect">
              <a:avLst/>
            </a:prstGeom>
            <a:solidFill>
              <a:srgbClr val="465359">
                <a:alpha val="97000"/>
              </a:srgbClr>
            </a:solidFill>
            <a:ln w="6350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64C13BAB-7C00-4D21-A857-E3D41C0A2A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8068" y="457200"/>
              <a:ext cx="3703320" cy="94997"/>
            </a:xfrm>
            <a:prstGeom prst="rect">
              <a:avLst/>
            </a:prstGeom>
            <a:solidFill>
              <a:srgbClr val="46535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E09E3C0-A5C7-0341-9C0C-7E27E3675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200" y="1524001"/>
            <a:ext cx="3412067" cy="347838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600">
                <a:solidFill>
                  <a:srgbClr val="FFFFFF"/>
                </a:solidFill>
              </a:rPr>
              <a:t>Recent mETrics</a:t>
            </a:r>
            <a:endParaRPr lang="en-US" sz="3600" dirty="0">
              <a:solidFill>
                <a:srgbClr val="FFFFFF"/>
              </a:solidFill>
            </a:endParaRPr>
          </a:p>
        </p:txBody>
      </p:sp>
      <p:pic>
        <p:nvPicPr>
          <p:cNvPr id="4" name="Picture 3" descr="Chart, bar chart&#10;&#10;Description automatically generated">
            <a:extLst>
              <a:ext uri="{FF2B5EF4-FFF2-40B4-BE49-F238E27FC236}">
                <a16:creationId xmlns:a16="http://schemas.microsoft.com/office/drawing/2014/main" id="{F9DB120C-35C9-A31C-516D-94F5411595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4734" y="1350129"/>
            <a:ext cx="8007266" cy="3703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82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6F768-05AF-8E4B-A755-562869919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Number of POSITIVE cases by week for the past month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55F0A8B-3DD4-B640-9FAF-C91B73056842}"/>
              </a:ext>
            </a:extLst>
          </p:cNvPr>
          <p:cNvSpPr txBox="1"/>
          <p:nvPr/>
        </p:nvSpPr>
        <p:spPr>
          <a:xfrm>
            <a:off x="3732418" y="1641790"/>
            <a:ext cx="4716567" cy="1782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i="1" dirty="0"/>
              <a:t>6/12 - 6/18: </a:t>
            </a:r>
            <a:r>
              <a:rPr lang="en-US" sz="3600" b="1" i="1" dirty="0">
                <a:solidFill>
                  <a:srgbClr val="FF0000"/>
                </a:solidFill>
              </a:rPr>
              <a:t>20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i="1" dirty="0"/>
              <a:t>6/19 - 6/25: </a:t>
            </a:r>
            <a:r>
              <a:rPr lang="en-US" sz="3600" b="1" i="1" dirty="0">
                <a:solidFill>
                  <a:srgbClr val="FF0000"/>
                </a:solidFill>
              </a:rPr>
              <a:t>26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i="1" dirty="0"/>
              <a:t>6/26 - 7/2: </a:t>
            </a:r>
            <a:r>
              <a:rPr lang="en-US" sz="3600" b="1" i="1" dirty="0">
                <a:solidFill>
                  <a:srgbClr val="FF0000"/>
                </a:solidFill>
              </a:rPr>
              <a:t>53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i="1" dirty="0"/>
              <a:t>7/3 - 7/9: </a:t>
            </a:r>
            <a:r>
              <a:rPr lang="en-US" sz="3600" b="1" i="1" dirty="0">
                <a:solidFill>
                  <a:srgbClr val="FF0000"/>
                </a:solidFill>
              </a:rPr>
              <a:t>38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dirty="0">
              <a:solidFill>
                <a:schemeClr val="accent2"/>
              </a:solidFill>
            </a:endParaRPr>
          </a:p>
          <a:p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u="sng" dirty="0">
              <a:solidFill>
                <a:srgbClr val="FF0000"/>
              </a:solidFill>
            </a:endParaRPr>
          </a:p>
          <a:p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15913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858DF7D-C2D0-4B03-A7A0-2F06B789EE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26B711-3121-40B0-8377-A64F3DC00C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45C4D3D-ABBA-4B4E-93E5-01E3437198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8DDD5E5-0097-4C6C-B266-5732EDA96C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952EF87-C74F-4D3F-9CAD-EEA1733C9B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597643"/>
            <a:ext cx="3703320" cy="5792922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77FF6F-8C34-4DA9-8EF3-FE3A3F60BB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148" y="1037967"/>
            <a:ext cx="3054091" cy="4709131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FFFEFF"/>
                </a:solidFill>
              </a:rPr>
              <a:t>Hospital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E928C6-39E6-40CC-843A-42B234940F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4935" y="1037968"/>
            <a:ext cx="6725899" cy="4820832"/>
          </a:xfrm>
        </p:spPr>
        <p:txBody>
          <a:bodyPr>
            <a:normAutofit/>
          </a:bodyPr>
          <a:lstStyle/>
          <a:p>
            <a:r>
              <a:rPr lang="en-US" sz="2400" dirty="0"/>
              <a:t>No current COVID-19 related hospitalizations</a:t>
            </a:r>
          </a:p>
          <a:p>
            <a:r>
              <a:rPr lang="en-US" sz="2400" dirty="0"/>
              <a:t> recent brief hospitalizations in Mono County</a:t>
            </a:r>
          </a:p>
          <a:p>
            <a:r>
              <a:rPr lang="en-US" sz="2400" dirty="0"/>
              <a:t>Residents and visitors</a:t>
            </a:r>
          </a:p>
          <a:p>
            <a:r>
              <a:rPr lang="en-US" sz="2400" dirty="0"/>
              <a:t>Status = Green</a:t>
            </a:r>
          </a:p>
        </p:txBody>
      </p:sp>
    </p:spTree>
    <p:extLst>
      <p:ext uri="{BB962C8B-B14F-4D97-AF65-F5344CB8AC3E}">
        <p14:creationId xmlns:p14="http://schemas.microsoft.com/office/powerpoint/2010/main" val="18990418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858DF7D-C2D0-4B03-A7A0-2F06B789EE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26B711-3121-40B0-8377-A64F3DC00C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45C4D3D-ABBA-4B4E-93E5-01E3437198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8DDD5E5-0097-4C6C-B266-5732EDA96C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952EF87-C74F-4D3F-9CAD-EEA1733C9B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597643"/>
            <a:ext cx="3703320" cy="5792922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77FF6F-8C34-4DA9-8EF3-FE3A3F60BB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148" y="1037967"/>
            <a:ext cx="3054091" cy="4709131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FFFEFF"/>
                </a:solidFill>
              </a:rPr>
              <a:t>Omicron Variants of concern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E928C6-39E6-40CC-843A-42B234940F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4935" y="1037968"/>
            <a:ext cx="6725899" cy="4820832"/>
          </a:xfrm>
        </p:spPr>
        <p:txBody>
          <a:bodyPr>
            <a:normAutofit/>
          </a:bodyPr>
          <a:lstStyle/>
          <a:p>
            <a:r>
              <a:rPr lang="en-US" sz="2400" dirty="0"/>
              <a:t>BA.4 and BA.5 are now the dominant strains accounting for over 50% of cases</a:t>
            </a:r>
          </a:p>
          <a:p>
            <a:r>
              <a:rPr lang="en-US" sz="2400" dirty="0"/>
              <a:t>BA.5 may have a growth advantage over BA.4</a:t>
            </a:r>
          </a:p>
          <a:p>
            <a:r>
              <a:rPr lang="en-US" sz="2400" dirty="0"/>
              <a:t>BA.2.75 impacting India currently</a:t>
            </a:r>
          </a:p>
        </p:txBody>
      </p:sp>
    </p:spTree>
    <p:extLst>
      <p:ext uri="{BB962C8B-B14F-4D97-AF65-F5344CB8AC3E}">
        <p14:creationId xmlns:p14="http://schemas.microsoft.com/office/powerpoint/2010/main" val="546920715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Aspect">
      <a:dk1>
        <a:sysClr val="windowText" lastClr="000000"/>
      </a:dk1>
      <a:lt1>
        <a:sysClr val="window" lastClr="FFFFFF"/>
      </a:lt1>
      <a:dk2>
        <a:srgbClr val="585753"/>
      </a:dk2>
      <a:lt2>
        <a:srgbClr val="EBDDC3"/>
      </a:lt2>
      <a:accent1>
        <a:srgbClr val="71B9E4"/>
      </a:accent1>
      <a:accent2>
        <a:srgbClr val="E25D3C"/>
      </a:accent2>
      <a:accent3>
        <a:srgbClr val="BDB59D"/>
      </a:accent3>
      <a:accent4>
        <a:srgbClr val="A5AB81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Dividend">
      <a:majorFont>
        <a:latin typeface="Franklin Gothic Demi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5EB3D62672F234DACF57AAEF929515C" ma:contentTypeVersion="10" ma:contentTypeDescription="Create a new document." ma:contentTypeScope="" ma:versionID="aba9c0e01e7e95f9acc7180a31096f2a">
  <xsd:schema xmlns:xsd="http://www.w3.org/2001/XMLSchema" xmlns:xs="http://www.w3.org/2001/XMLSchema" xmlns:p="http://schemas.microsoft.com/office/2006/metadata/properties" xmlns:ns2="0db104f0-686a-4e3f-89e8-098cf33bd8b9" xmlns:ns3="576daae3-fb86-4882-8815-4a2bd42d9825" targetNamespace="http://schemas.microsoft.com/office/2006/metadata/properties" ma:root="true" ma:fieldsID="59ee8e1668030873007a10b7feca9a27" ns2:_="" ns3:_="">
    <xsd:import namespace="0db104f0-686a-4e3f-89e8-098cf33bd8b9"/>
    <xsd:import namespace="576daae3-fb86-4882-8815-4a2bd42d982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b104f0-686a-4e3f-89e8-098cf33bd8b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a1564444-4256-4d2b-9f9e-dfa6a9e9503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6daae3-fb86-4882-8815-4a2bd42d9825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ef001fb4-0ad3-4a00-9a2b-d871dcb8e92c}" ma:internalName="TaxCatchAll" ma:showField="CatchAllData" ma:web="576daae3-fb86-4882-8815-4a2bd42d982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db104f0-686a-4e3f-89e8-098cf33bd8b9">
      <Terms xmlns="http://schemas.microsoft.com/office/infopath/2007/PartnerControls"/>
    </lcf76f155ced4ddcb4097134ff3c332f>
    <TaxCatchAll xmlns="576daae3-fb86-4882-8815-4a2bd42d9825" xsi:nil="true"/>
  </documentManagement>
</p:properties>
</file>

<file path=customXml/itemProps1.xml><?xml version="1.0" encoding="utf-8"?>
<ds:datastoreItem xmlns:ds="http://schemas.openxmlformats.org/officeDocument/2006/customXml" ds:itemID="{BB3242A4-1E6A-4E02-809C-4A24066EC01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8CD7869-74F4-46BB-8419-E1A97DD6B240}"/>
</file>

<file path=customXml/itemProps3.xml><?xml version="1.0" encoding="utf-8"?>
<ds:datastoreItem xmlns:ds="http://schemas.openxmlformats.org/officeDocument/2006/customXml" ds:itemID="{FBD2D995-20F0-4C14-BF62-1248AB4B484D}">
  <ds:schemaRefs>
    <ds:schemaRef ds:uri="http://schemas.microsoft.com/office/2006/metadata/properties"/>
    <ds:schemaRef ds:uri="http://www.w3.org/2000/xmlns/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154</Words>
  <Application>Microsoft Office PowerPoint</Application>
  <PresentationFormat>Widescreen</PresentationFormat>
  <Paragraphs>43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Franklin Gothic Book</vt:lpstr>
      <vt:lpstr>Franklin Gothic Demi</vt:lpstr>
      <vt:lpstr>Wingdings 2</vt:lpstr>
      <vt:lpstr>DividendVTI</vt:lpstr>
      <vt:lpstr>Board of supervisors meeting   July 12, 2022</vt:lpstr>
      <vt:lpstr>Mono county metrics   Tested – 2,553 Negative – 2,347 pending - 125 Positive –  84 deaths - 1 positivity rate – 3.29%</vt:lpstr>
      <vt:lpstr>Recent mETrics</vt:lpstr>
      <vt:lpstr>Number of POSITIVE cases by week for the past month</vt:lpstr>
      <vt:lpstr>Hospital Status</vt:lpstr>
      <vt:lpstr>Omicron Variants of concern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Board of supervisors meeting   August 3, 2021</dc:title>
  <dc:creator/>
  <cp:lastModifiedBy/>
  <cp:revision>3</cp:revision>
  <dcterms:created xsi:type="dcterms:W3CDTF">2020-08-19T21:11:28Z</dcterms:created>
  <dcterms:modified xsi:type="dcterms:W3CDTF">2022-07-12T16:14:53Z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0x010100C5EB3D62672F234DACF57AAEF929515C</vt:lpwstr>
  </property>
</Properties>
</file>