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11"/>
  </p:notesMasterIdLst>
  <p:handoutMasterIdLst>
    <p:handoutMasterId r:id="rId12"/>
  </p:handoutMasterIdLst>
  <p:sldIdLst>
    <p:sldId id="273" r:id="rId5"/>
    <p:sldId id="429" r:id="rId6"/>
    <p:sldId id="497" r:id="rId7"/>
    <p:sldId id="496" r:id="rId8"/>
    <p:sldId id="477" r:id="rId9"/>
    <p:sldId id="498" r:id="rId10"/>
  </p:sldIdLst>
  <p:sldSz cx="12192000" cy="6858000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DE78124-DA41-4979-A469-5F43E857405E}">
          <p14:sldIdLst>
            <p14:sldId id="273"/>
            <p14:sldId id="429"/>
            <p14:sldId id="497"/>
            <p14:sldId id="496"/>
            <p14:sldId id="477"/>
            <p14:sldId id="49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8529" autoAdjust="0"/>
    <p:restoredTop sz="94818" autoAdjust="0"/>
  </p:normalViewPr>
  <p:slideViewPr>
    <p:cSldViewPr snapToGrid="0">
      <p:cViewPr varScale="1">
        <p:scale>
          <a:sx n="59" d="100"/>
          <a:sy n="59" d="100"/>
        </p:scale>
        <p:origin x="88" y="32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4020"/>
    </p:cViewPr>
  </p:sorterViewPr>
  <p:notesViewPr>
    <p:cSldViewPr snapToGrid="0">
      <p:cViewPr varScale="1">
        <p:scale>
          <a:sx n="51" d="100"/>
          <a:sy n="51" d="100"/>
        </p:scale>
        <p:origin x="2940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C34DB4A-1D37-43AF-8C2E-D26AEA5825D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CB5D2A-EA32-4E31-808C-4CC2BF85A2BC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C402D-85DC-4058-A49E-9A5B9A2752F1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6C29C0-9C87-490B-9CFA-1059C865DCF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4320B7-3904-4046-989C-52B362AD3B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E8B5E1-0D9F-475A-9C18-71CEF3E2B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2384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275" y="0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D618BA-3740-4769-AB1C-FF9617C1FC65}" type="datetimeFigureOut">
              <a:rPr lang="en-US" smtClean="0"/>
              <a:t>7/5/2022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9138" y="1163638"/>
            <a:ext cx="5584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9925"/>
            <a:ext cx="5619750" cy="36655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275" y="8842375"/>
            <a:ext cx="3043238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C11C93-1C78-4DDE-BB57-05C301CC493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7038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FA0ACE7-29A8-47D3-A7D9-257B711D80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7/5/2022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DEC604B9-52E9-4810-8359-47206518D0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5898A89F-CA25-400F-B05A-AECBF2517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58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18872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340864"/>
            <a:ext cx="11029615" cy="363448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770E6237-3456-439F-802D-3BA93FC7E3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7/5/2022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356D3B5-6063-4A89-B88F-9D3043916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2B78BF7-69D3-4CE0-A631-50EFD41EE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906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2393950"/>
            <a:ext cx="11029615" cy="214746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1582016-5696-4A93-887F-BBB3B9002F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7/5/2022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857CFCD5-1192-4E18-8A8F-29E153B44D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E39A109E-5018-4794-92B3-FD5E5BCD9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12241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194767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6039" y="2228003"/>
            <a:ext cx="5194769" cy="363304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7/5/2022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784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1" y="2250891"/>
            <a:ext cx="5194769" cy="557784"/>
          </a:xfrm>
        </p:spPr>
        <p:txBody>
          <a:bodyPr anchor="ctr">
            <a:noAutofit/>
          </a:bodyPr>
          <a:lstStyle>
            <a:lvl1pPr marL="0" indent="0">
              <a:buNone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194766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6039" y="2250892"/>
            <a:ext cx="5194770" cy="553373"/>
          </a:xfrm>
        </p:spPr>
        <p:txBody>
          <a:bodyPr anchor="ctr">
            <a:noAutofit/>
          </a:bodyPr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 sz="20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SzPct val="92000"/>
              <a:buFont typeface="Wingdings 2" panose="05020102010507070707" pitchFamily="18" charset="2"/>
              <a:buNone/>
              <a:tabLst/>
              <a:defRPr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6037" y="2926052"/>
            <a:ext cx="5194771" cy="2934999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7/5/2022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7556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7/5/2022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1461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7/5/2022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59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601200"/>
            <a:ext cx="3682723" cy="5815475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857" y="933450"/>
            <a:ext cx="3031852" cy="1722419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00928" y="1179829"/>
            <a:ext cx="6650991" cy="4658216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7857" y="2836654"/>
            <a:ext cx="3031852" cy="3001392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rgbClr val="FFFFFF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0B919CC2-2A65-446F-B538-9E62490354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7605951" y="6456916"/>
            <a:ext cx="2844799" cy="365125"/>
          </a:xfrm>
        </p:spPr>
        <p:txBody>
          <a:bodyPr/>
          <a:lstStyle/>
          <a:p>
            <a:fld id="{D82884F1-FFEA-405F-9602-3DCA865EDA4E}" type="datetime1">
              <a:rPr lang="en-US" smtClean="0"/>
              <a:t>7/5/2022</a:t>
            </a:fld>
            <a:endParaRPr lang="en-US" dirty="0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B72412AE-119E-4982-8B24-63365EFCA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81192" y="6452590"/>
            <a:ext cx="691721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7FC4BB19-6AD1-45CF-9F99-00B109890F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58300" y="6456916"/>
            <a:ext cx="1052510" cy="365125"/>
          </a:xfrm>
        </p:spPr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0986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641350"/>
            <a:ext cx="11290859" cy="365124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998148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18DB4A-8810-4A10-AD5C-D5E2C667F5B3}" type="datetime1">
              <a:rPr lang="en-US" smtClean="0"/>
              <a:t>7/5/2022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0517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2"/>
            <a:ext cx="11029616" cy="365204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6423914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ED291B17-9318-49DB-B28B-6E5994AE9581}" type="datetime1">
              <a:rPr lang="en-US" smtClean="0"/>
              <a:t>7/5/2022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6423914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6423914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300824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p:hf sldNum="0" hdr="0" ft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buNone/>
        <a:defRPr sz="2800" b="0" kern="1200" cap="all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lnSpc>
          <a:spcPct val="110000"/>
        </a:lnSpc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SzPct val="92000"/>
        <a:buFont typeface="Wingdings 2" panose="05020102010507070707" pitchFamily="18" charset="2"/>
        <a:buChar char=""/>
        <a:defRPr sz="1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EE997D3B-4ECD-4397-A989-D5882BB32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3A852E5D-96B2-47B5-AB0F-426F231FBD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1"/>
            <a:ext cx="3703320" cy="5935131"/>
            <a:chOff x="438068" y="457201"/>
            <a:chExt cx="3703320" cy="5935131"/>
          </a:xfrm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FBEA2C8A-CA20-494E-8DAA-985E842EDB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41102"/>
              <a:ext cx="3702134" cy="5751230"/>
            </a:xfrm>
            <a:prstGeom prst="rect">
              <a:avLst/>
            </a:prstGeom>
            <a:solidFill>
              <a:srgbClr val="465359">
                <a:alpha val="97000"/>
              </a:srgb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DBAE429C-3A94-4C39-B88C-596F1E4C0A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1"/>
              <a:ext cx="3703320" cy="91440"/>
            </a:xfrm>
            <a:prstGeom prst="rect">
              <a:avLst/>
            </a:prstGeom>
            <a:solidFill>
              <a:srgbClr val="46535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1C21E816-31F5-48BB-BD02-D15F2F18B4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068" y="4480588"/>
            <a:ext cx="3570796" cy="1797702"/>
          </a:xfrm>
        </p:spPr>
        <p:txBody>
          <a:bodyPr>
            <a:noAutofit/>
          </a:bodyPr>
          <a:lstStyle/>
          <a:p>
            <a:pPr algn="ctr">
              <a:lnSpc>
                <a:spcPct val="90000"/>
              </a:lnSpc>
            </a:pPr>
            <a:r>
              <a:rPr lang="en-US" sz="3200" dirty="0">
                <a:solidFill>
                  <a:srgbClr val="FFFFFF"/>
                </a:solidFill>
              </a:rPr>
              <a:t>Board of supervisors meeting</a:t>
            </a:r>
            <a:br>
              <a:rPr lang="en-US" sz="3200" dirty="0">
                <a:solidFill>
                  <a:srgbClr val="FFFFFF"/>
                </a:solidFill>
              </a:rPr>
            </a:br>
            <a:br>
              <a:rPr lang="en-US" sz="3200" dirty="0">
                <a:solidFill>
                  <a:srgbClr val="FFFFFF"/>
                </a:solidFill>
              </a:rPr>
            </a:br>
            <a:br>
              <a:rPr lang="en-US" sz="3200" dirty="0">
                <a:solidFill>
                  <a:srgbClr val="FFFFFF"/>
                </a:solidFill>
              </a:rPr>
            </a:br>
            <a:r>
              <a:rPr lang="en-US" sz="3200" dirty="0">
                <a:solidFill>
                  <a:srgbClr val="FFFFFF"/>
                </a:solidFill>
              </a:rPr>
              <a:t>July 5, 2022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C5AD4F3-239E-4B7D-84BF-DE1471605D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6957" y="5079566"/>
            <a:ext cx="3659814" cy="1556627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84CBDC7-F269-4B84-B664-9FC5D4A40C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0391" y="4971073"/>
            <a:ext cx="2159657" cy="1529177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0F20B07C-F082-439E-8D0D-7AF0BBB8055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37015" y="5079566"/>
            <a:ext cx="1397748" cy="1661358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0CDBE54-48BA-6043-8C9D-28E9B16F3E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80466" y="770056"/>
            <a:ext cx="2286000" cy="2286000"/>
          </a:xfrm>
          <a:prstGeom prst="rect">
            <a:avLst/>
          </a:prstGeom>
        </p:spPr>
      </p:pic>
      <p:pic>
        <p:nvPicPr>
          <p:cNvPr id="12" name="Picture 4" descr="COVID-19 Update: 'Try Getting It Yourselves'; Vaccine Trial Underway; FDA  Steps Aside | MedPage Today">
            <a:extLst>
              <a:ext uri="{FF2B5EF4-FFF2-40B4-BE49-F238E27FC236}">
                <a16:creationId xmlns:a16="http://schemas.microsoft.com/office/drawing/2014/main" id="{5D7D8A81-2E48-95B6-78DB-A5DEA9CC4A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9834" y="577201"/>
            <a:ext cx="6432534" cy="4280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0037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478D97-DD96-4A7A-8CBF-E8C82458A9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256" y="2170058"/>
            <a:ext cx="11552157" cy="2641876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3600" dirty="0">
                <a:solidFill>
                  <a:srgbClr val="FFFFFF"/>
                </a:solidFill>
              </a:rPr>
              <a:t>Mono county metrics</a:t>
            </a: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3600" dirty="0">
                <a:solidFill>
                  <a:srgbClr val="FFFFFF"/>
                </a:solidFill>
              </a:rPr>
            </a:b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Tested – 2,553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Negative – 2,347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pending - 125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Positive –  84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deaths - 1</a:t>
            </a:r>
            <a:br>
              <a:rPr lang="en-US" sz="2200" dirty="0">
                <a:solidFill>
                  <a:srgbClr val="FFFFFF"/>
                </a:solidFill>
              </a:rPr>
            </a:br>
            <a:r>
              <a:rPr lang="en-US" sz="2200" dirty="0">
                <a:solidFill>
                  <a:srgbClr val="FFFFFF"/>
                </a:solidFill>
              </a:rPr>
              <a:t>positivity rate – 3.29%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505F9A3-A877-4416-BD59-8C4DA1658B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97428" y="5491992"/>
            <a:ext cx="11029615" cy="600556"/>
          </a:xfrm>
        </p:spPr>
        <p:txBody>
          <a:bodyPr>
            <a:normAutofit fontScale="70000" lnSpcReduction="20000"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Total positive cases (PCR Conf): 3081 </a:t>
            </a:r>
            <a:r>
              <a:rPr lang="en-US" sz="2800" b="1" u="sng" dirty="0">
                <a:solidFill>
                  <a:schemeClr val="bg1"/>
                </a:solidFill>
              </a:rPr>
              <a:t>Positivity rate: </a:t>
            </a:r>
            <a:r>
              <a:rPr lang="en-US" sz="2800" b="1" u="sng" dirty="0">
                <a:solidFill>
                  <a:srgbClr val="FF0000"/>
                </a:solidFill>
              </a:rPr>
              <a:t>9.5%</a:t>
            </a:r>
            <a:r>
              <a:rPr lang="en-US" sz="2800" b="1" u="sng" dirty="0">
                <a:solidFill>
                  <a:schemeClr val="bg1"/>
                </a:solidFill>
              </a:rPr>
              <a:t>/ </a:t>
            </a:r>
            <a:r>
              <a:rPr lang="en-US" sz="2800" u="sng" dirty="0">
                <a:solidFill>
                  <a:schemeClr val="bg1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Case Rate/100,000: </a:t>
            </a:r>
            <a:r>
              <a:rPr lang="en-US" sz="2800" u="sng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48.1</a:t>
            </a:r>
            <a:endParaRPr lang="en-US" sz="2800" b="1" u="sng" dirty="0">
              <a:solidFill>
                <a:srgbClr val="FF0000"/>
              </a:solidFill>
              <a:highlight>
                <a:srgbClr val="FFFF00"/>
              </a:highlight>
            </a:endParaRPr>
          </a:p>
        </p:txBody>
      </p:sp>
      <p:pic>
        <p:nvPicPr>
          <p:cNvPr id="4" name="Picture 3" descr="Chart, histogram&#10;&#10;Description automatically generated">
            <a:extLst>
              <a:ext uri="{FF2B5EF4-FFF2-40B4-BE49-F238E27FC236}">
                <a16:creationId xmlns:a16="http://schemas.microsoft.com/office/drawing/2014/main" id="{912FB755-DCC6-F355-EAB0-89B217F525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428" y="379809"/>
            <a:ext cx="10650894" cy="4772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7402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>
            <a:extLst>
              <a:ext uri="{FF2B5EF4-FFF2-40B4-BE49-F238E27FC236}">
                <a16:creationId xmlns:a16="http://schemas.microsoft.com/office/drawing/2014/main" id="{DD651B61-325E-4E73-8445-38B0DE8AAA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B42E5253-D3AC-4AC2-B766-8B34F13C2F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10AE8D57-436A-4073-9A75-15BB5949F8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E2852671-8EB6-4EAF-8AF8-65CF3FD66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3085764"/>
            <a:ext cx="11298932" cy="3338149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 useBgFill="1">
        <p:nvSpPr>
          <p:cNvPr id="86" name="Rectangle 85">
            <a:extLst>
              <a:ext uri="{FF2B5EF4-FFF2-40B4-BE49-F238E27FC236}">
                <a16:creationId xmlns:a16="http://schemas.microsoft.com/office/drawing/2014/main" id="{26B4480E-B7FF-4481-890E-043A69AE6F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8" name="Group 87">
            <a:extLst>
              <a:ext uri="{FF2B5EF4-FFF2-40B4-BE49-F238E27FC236}">
                <a16:creationId xmlns:a16="http://schemas.microsoft.com/office/drawing/2014/main" id="{79394E1F-0B5F-497D-B2A6-8383A2A548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38068" y="457200"/>
            <a:ext cx="3703320" cy="5935133"/>
            <a:chOff x="438068" y="457200"/>
            <a:chExt cx="3703320" cy="5935133"/>
          </a:xfrm>
        </p:grpSpPr>
        <p:sp>
          <p:nvSpPr>
            <p:cNvPr id="89" name="Rectangle 88">
              <a:extLst>
                <a:ext uri="{FF2B5EF4-FFF2-40B4-BE49-F238E27FC236}">
                  <a16:creationId xmlns:a16="http://schemas.microsoft.com/office/drawing/2014/main" id="{1F1FF39A-AC3C-4066-9D4C-519AA22812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601201"/>
              <a:ext cx="3702134" cy="5791132"/>
            </a:xfrm>
            <a:prstGeom prst="rect">
              <a:avLst/>
            </a:prstGeom>
            <a:solidFill>
              <a:srgbClr val="465359">
                <a:alpha val="97000"/>
              </a:srgbClr>
            </a:solidFill>
            <a:ln w="6350" cmpd="sng"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0" name="Rectangle 89">
              <a:extLst>
                <a:ext uri="{FF2B5EF4-FFF2-40B4-BE49-F238E27FC236}">
                  <a16:creationId xmlns:a16="http://schemas.microsoft.com/office/drawing/2014/main" id="{64C13BAB-7C00-4D21-A857-E3D41C0A2A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38068" y="457200"/>
              <a:ext cx="3703320" cy="94997"/>
            </a:xfrm>
            <a:prstGeom prst="rect">
              <a:avLst/>
            </a:prstGeom>
            <a:solidFill>
              <a:srgbClr val="465359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E09E3C0-A5C7-0341-9C0C-7E27E3675C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4200" y="1524001"/>
            <a:ext cx="3412067" cy="347838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600">
                <a:solidFill>
                  <a:srgbClr val="FFFFFF"/>
                </a:solidFill>
              </a:rPr>
              <a:t>Recent mETrics</a:t>
            </a:r>
            <a:endParaRPr lang="en-US" sz="3600" dirty="0">
              <a:solidFill>
                <a:srgbClr val="FFFFFF"/>
              </a:solidFill>
            </a:endParaRPr>
          </a:p>
        </p:txBody>
      </p:sp>
      <p:pic>
        <p:nvPicPr>
          <p:cNvPr id="5" name="Picture 4" descr="Chart, bar chart&#10;&#10;Description automatically generated">
            <a:extLst>
              <a:ext uri="{FF2B5EF4-FFF2-40B4-BE49-F238E27FC236}">
                <a16:creationId xmlns:a16="http://schemas.microsoft.com/office/drawing/2014/main" id="{2C90D8B0-D8A5-7609-2493-11A66121E0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03605" y="1194837"/>
            <a:ext cx="7753303" cy="36246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882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76F768-05AF-8E4B-A755-562869919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of POSITIVE cases by week for the past month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55F0A8B-3DD4-B640-9FAF-C91B73056842}"/>
              </a:ext>
            </a:extLst>
          </p:cNvPr>
          <p:cNvSpPr txBox="1"/>
          <p:nvPr/>
        </p:nvSpPr>
        <p:spPr>
          <a:xfrm>
            <a:off x="3732418" y="1641790"/>
            <a:ext cx="4716567" cy="167122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6/5 -6/11: </a:t>
            </a:r>
            <a:r>
              <a:rPr lang="en-US" sz="3600" b="1" i="1" dirty="0">
                <a:solidFill>
                  <a:srgbClr val="FF0000"/>
                </a:solidFill>
              </a:rPr>
              <a:t>28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6/12 - 6/18: </a:t>
            </a:r>
            <a:r>
              <a:rPr lang="en-US" sz="3600" b="1" i="1" dirty="0">
                <a:solidFill>
                  <a:srgbClr val="FF0000"/>
                </a:solidFill>
              </a:rPr>
              <a:t>20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6/19 - 6/25: </a:t>
            </a:r>
            <a:r>
              <a:rPr lang="en-US" sz="3600" b="1" i="1" dirty="0">
                <a:solidFill>
                  <a:srgbClr val="FF0000"/>
                </a:solidFill>
              </a:rPr>
              <a:t>26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i="1" dirty="0"/>
              <a:t>6/26 - 7/2: </a:t>
            </a:r>
            <a:r>
              <a:rPr lang="en-US" sz="3600" b="1" i="1" dirty="0">
                <a:solidFill>
                  <a:srgbClr val="FF0000"/>
                </a:solidFill>
              </a:rPr>
              <a:t>47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dirty="0">
              <a:solidFill>
                <a:schemeClr val="accent2"/>
              </a:solidFill>
            </a:endParaRPr>
          </a:p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b="1" i="1" u="sng" dirty="0">
              <a:solidFill>
                <a:srgbClr val="FF0000"/>
              </a:solidFill>
            </a:endParaRPr>
          </a:p>
          <a:p>
            <a:endParaRPr lang="en-US" sz="3600" b="1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  <a:p>
            <a:pPr marL="571500" indent="-571500">
              <a:buFont typeface="Arial" panose="020B0604020202020204" pitchFamily="34" charset="0"/>
              <a:buChar char="•"/>
            </a:pPr>
            <a:endParaRPr lang="en-US" sz="3600" i="1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591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77FF6F-8C34-4DA9-8EF3-FE3A3F60B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Hospital Status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928C6-39E6-40CC-843A-42B234940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r>
              <a:rPr lang="en-US" sz="2400" dirty="0"/>
              <a:t>No current COVID-19 related hospitalizations</a:t>
            </a:r>
          </a:p>
          <a:p>
            <a:r>
              <a:rPr lang="en-US" sz="2400" dirty="0"/>
              <a:t>3 recent brief hospitalizations in Mono County</a:t>
            </a:r>
          </a:p>
          <a:p>
            <a:r>
              <a:rPr lang="en-US" sz="2400" dirty="0"/>
              <a:t>2 of the 3 were visitors</a:t>
            </a:r>
          </a:p>
          <a:p>
            <a:r>
              <a:rPr lang="en-US" sz="2400" dirty="0"/>
              <a:t>Status = Green</a:t>
            </a:r>
          </a:p>
        </p:txBody>
      </p:sp>
    </p:spTree>
    <p:extLst>
      <p:ext uri="{BB962C8B-B14F-4D97-AF65-F5344CB8AC3E}">
        <p14:creationId xmlns:p14="http://schemas.microsoft.com/office/powerpoint/2010/main" val="1899041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58DF7D-C2D0-4B03-A7A0-2F06B789EE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B26B711-3121-40B0-8377-A64F3DC00C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45C4D3D-ABBA-4B4E-93E5-01E343719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8DDD5E5-0097-4C6C-B266-5732EDA96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rgbClr val="969FA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952EF87-C74F-4D3F-9CAD-EEA1733C9B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46534" y="597643"/>
            <a:ext cx="3703320" cy="5792922"/>
          </a:xfrm>
          <a:prstGeom prst="rect">
            <a:avLst/>
          </a:prstGeom>
          <a:solidFill>
            <a:srgbClr val="465359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77FF6F-8C34-4DA9-8EF3-FE3A3F60BB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1148" y="1037967"/>
            <a:ext cx="3054091" cy="4709131"/>
          </a:xfrm>
        </p:spPr>
        <p:txBody>
          <a:bodyPr anchor="ctr">
            <a:normAutofit/>
          </a:bodyPr>
          <a:lstStyle/>
          <a:p>
            <a:r>
              <a:rPr lang="en-US" dirty="0">
                <a:solidFill>
                  <a:srgbClr val="FFFEFF"/>
                </a:solidFill>
              </a:rPr>
              <a:t>Omicron Variants of concern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E928C6-39E6-40CC-843A-42B234940F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34935" y="1037968"/>
            <a:ext cx="6725899" cy="4820832"/>
          </a:xfrm>
        </p:spPr>
        <p:txBody>
          <a:bodyPr>
            <a:normAutofit/>
          </a:bodyPr>
          <a:lstStyle/>
          <a:p>
            <a:r>
              <a:rPr lang="en-US" sz="2400" dirty="0"/>
              <a:t>BA.4 and BA.5 are now the dominant strains accounting for over 50% of cases</a:t>
            </a:r>
          </a:p>
          <a:p>
            <a:r>
              <a:rPr lang="en-US" sz="2400" dirty="0"/>
              <a:t>BA.5 may have a growth advantage over BA.4</a:t>
            </a:r>
          </a:p>
        </p:txBody>
      </p:sp>
    </p:spTree>
    <p:extLst>
      <p:ext uri="{BB962C8B-B14F-4D97-AF65-F5344CB8AC3E}">
        <p14:creationId xmlns:p14="http://schemas.microsoft.com/office/powerpoint/2010/main" val="546920715"/>
      </p:ext>
    </p:extLst>
  </p:cSld>
  <p:clrMapOvr>
    <a:masterClrMapping/>
  </p:clrMapOvr>
</p:sld>
</file>

<file path=ppt/theme/theme1.xml><?xml version="1.0" encoding="utf-8"?>
<a:theme xmlns:a="http://schemas.openxmlformats.org/drawingml/2006/main" name="DividendVTI">
  <a:themeElements>
    <a:clrScheme name="Aspect">
      <a:dk1>
        <a:sysClr val="windowText" lastClr="000000"/>
      </a:dk1>
      <a:lt1>
        <a:sysClr val="window" lastClr="FFFFFF"/>
      </a:lt1>
      <a:dk2>
        <a:srgbClr val="585753"/>
      </a:dk2>
      <a:lt2>
        <a:srgbClr val="EBDDC3"/>
      </a:lt2>
      <a:accent1>
        <a:srgbClr val="71B9E4"/>
      </a:accent1>
      <a:accent2>
        <a:srgbClr val="E25D3C"/>
      </a:accent2>
      <a:accent3>
        <a:srgbClr val="BDB59D"/>
      </a:accent3>
      <a:accent4>
        <a:srgbClr val="A5AB81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Dividend">
      <a:majorFont>
        <a:latin typeface="Franklin Gothic Demi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VTI" id="{97558BDE-0B66-457C-BB6F-7B1B22DAA9B8}" vid="{F53508A3-AC60-448A-AF37-934D5F1A0D5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db104f0-686a-4e3f-89e8-098cf33bd8b9">
      <Terms xmlns="http://schemas.microsoft.com/office/infopath/2007/PartnerControls"/>
    </lcf76f155ced4ddcb4097134ff3c332f>
    <TaxCatchAll xmlns="576daae3-fb86-4882-8815-4a2bd42d982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5EB3D62672F234DACF57AAEF929515C" ma:contentTypeVersion="10" ma:contentTypeDescription="Create a new document." ma:contentTypeScope="" ma:versionID="aba9c0e01e7e95f9acc7180a31096f2a">
  <xsd:schema xmlns:xsd="http://www.w3.org/2001/XMLSchema" xmlns:xs="http://www.w3.org/2001/XMLSchema" xmlns:p="http://schemas.microsoft.com/office/2006/metadata/properties" xmlns:ns2="0db104f0-686a-4e3f-89e8-098cf33bd8b9" xmlns:ns3="576daae3-fb86-4882-8815-4a2bd42d9825" targetNamespace="http://schemas.microsoft.com/office/2006/metadata/properties" ma:root="true" ma:fieldsID="59ee8e1668030873007a10b7feca9a27" ns2:_="" ns3:_="">
    <xsd:import namespace="0db104f0-686a-4e3f-89e8-098cf33bd8b9"/>
    <xsd:import namespace="576daae3-fb86-4882-8815-4a2bd42d982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db104f0-686a-4e3f-89e8-098cf33bd8b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a1564444-4256-4d2b-9f9e-dfa6a9e9503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6daae3-fb86-4882-8815-4a2bd42d9825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f001fb4-0ad3-4a00-9a2b-d871dcb8e92c}" ma:internalName="TaxCatchAll" ma:showField="CatchAllData" ma:web="576daae3-fb86-4882-8815-4a2bd42d982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3242A4-1E6A-4E02-809C-4A24066EC01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BD2D995-20F0-4C14-BF62-1248AB4B484D}">
  <ds:schemaRefs>
    <ds:schemaRef ds:uri="http://schemas.microsoft.com/office/2006/metadata/properties"/>
    <ds:schemaRef ds:uri="http://www.w3.org/2000/xmlns/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D6B534A3-B2B9-4E87-86BF-1E20EB9E75EA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151</Words>
  <Application>Microsoft Office PowerPoint</Application>
  <PresentationFormat>Widescreen</PresentationFormat>
  <Paragraphs>41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Franklin Gothic Book</vt:lpstr>
      <vt:lpstr>Franklin Gothic Demi</vt:lpstr>
      <vt:lpstr>Wingdings 2</vt:lpstr>
      <vt:lpstr>DividendVTI</vt:lpstr>
      <vt:lpstr>Board of supervisors meeting   July 5, 2022</vt:lpstr>
      <vt:lpstr>Mono county metrics   Tested – 2,553 Negative – 2,347 pending - 125 Positive –  84 deaths - 1 positivity rate – 3.29%</vt:lpstr>
      <vt:lpstr>Recent mETrics</vt:lpstr>
      <vt:lpstr>Number of POSITIVE cases by week for the past month</vt:lpstr>
      <vt:lpstr>Hospital Status</vt:lpstr>
      <vt:lpstr>Omicron Variants of concern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Board of supervisors meeting   August 3, 2021</dc:title>
  <dc:creator/>
  <cp:lastModifiedBy/>
  <cp:revision>3</cp:revision>
  <dcterms:created xsi:type="dcterms:W3CDTF">2020-08-19T21:11:28Z</dcterms:created>
  <dcterms:modified xsi:type="dcterms:W3CDTF">2022-07-05T16:22:08Z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0x010100C5EB3D62672F234DACF57AAEF929515C</vt:lpwstr>
  </property>
</Properties>
</file>