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2"/>
  </p:notesMasterIdLst>
  <p:handoutMasterIdLst>
    <p:handoutMasterId r:id="rId13"/>
  </p:handoutMasterIdLst>
  <p:sldIdLst>
    <p:sldId id="273" r:id="rId5"/>
    <p:sldId id="429" r:id="rId6"/>
    <p:sldId id="497" r:id="rId7"/>
    <p:sldId id="499" r:id="rId8"/>
    <p:sldId id="496" r:id="rId9"/>
    <p:sldId id="477" r:id="rId10"/>
    <p:sldId id="498" r:id="rId1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DE78124-DA41-4979-A469-5F43E857405E}">
          <p14:sldIdLst>
            <p14:sldId id="273"/>
            <p14:sldId id="429"/>
            <p14:sldId id="497"/>
            <p14:sldId id="499"/>
            <p14:sldId id="496"/>
            <p14:sldId id="477"/>
            <p14:sldId id="49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818" autoAdjust="0"/>
  </p:normalViewPr>
  <p:slideViewPr>
    <p:cSldViewPr snapToGrid="0">
      <p:cViewPr varScale="1">
        <p:scale>
          <a:sx n="67" d="100"/>
          <a:sy n="67" d="100"/>
        </p:scale>
        <p:origin x="48" y="1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020"/>
    </p:cViewPr>
  </p:sorterViewPr>
  <p:notesViewPr>
    <p:cSldViewPr snapToGrid="0">
      <p:cViewPr varScale="1">
        <p:scale>
          <a:sx n="51" d="100"/>
          <a:sy n="51" d="100"/>
        </p:scale>
        <p:origin x="294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C34DB4A-1D37-43AF-8C2E-D26AEA5825D1}"/>
              </a:ext>
            </a:extLst>
          </p:cNvPr>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ACB5D2A-EA32-4E31-808C-4CC2BF85A2BC}"/>
              </a:ext>
            </a:extLst>
          </p:cNvPr>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F9EC402D-85DC-4058-A49E-9A5B9A2752F1}" type="datetimeFigureOut">
              <a:rPr lang="en-US" smtClean="0"/>
              <a:t>6/21/2022</a:t>
            </a:fld>
            <a:endParaRPr lang="en-US"/>
          </a:p>
        </p:txBody>
      </p:sp>
      <p:sp>
        <p:nvSpPr>
          <p:cNvPr id="4" name="Footer Placeholder 3">
            <a:extLst>
              <a:ext uri="{FF2B5EF4-FFF2-40B4-BE49-F238E27FC236}">
                <a16:creationId xmlns:a16="http://schemas.microsoft.com/office/drawing/2014/main" id="{6D6C29C0-9C87-490B-9CFA-1059C865DCFB}"/>
              </a:ext>
            </a:extLst>
          </p:cNvPr>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14320B7-3904-4046-989C-52B362AD3B42}"/>
              </a:ext>
            </a:extLst>
          </p:cNvPr>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71E8B5E1-0D9F-475A-9C18-71CEF3E2B968}" type="slidenum">
              <a:rPr lang="en-US" smtClean="0"/>
              <a:t>‹#›</a:t>
            </a:fld>
            <a:endParaRPr lang="en-US"/>
          </a:p>
        </p:txBody>
      </p:sp>
    </p:spTree>
    <p:extLst>
      <p:ext uri="{BB962C8B-B14F-4D97-AF65-F5344CB8AC3E}">
        <p14:creationId xmlns:p14="http://schemas.microsoft.com/office/powerpoint/2010/main" val="24022384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1FD618BA-3740-4769-AB1C-FF9617C1FC65}" type="datetimeFigureOut">
              <a:rPr lang="en-US" smtClean="0"/>
              <a:t>6/21/2022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85C11C93-1C78-4DDE-BB57-05C301CC493A}" type="slidenum">
              <a:rPr lang="en-US" smtClean="0"/>
              <a:t>‹#›</a:t>
            </a:fld>
            <a:endParaRPr lang="en-US"/>
          </a:p>
        </p:txBody>
      </p:sp>
    </p:spTree>
    <p:extLst>
      <p:ext uri="{BB962C8B-B14F-4D97-AF65-F5344CB8AC3E}">
        <p14:creationId xmlns:p14="http://schemas.microsoft.com/office/powerpoint/2010/main" val="234070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6/21/2022</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2958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6/21/2022</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6990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6/21/2022</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1224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6/21/2022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378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6/21/2022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97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6/21/2022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41461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5059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6/21/2022</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02098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6/21/2022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89051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6/21/2022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00824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EE997D3B-4ECD-4397-A989-D5882BB32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3A852E5D-96B2-47B5-AB0F-426F231FBD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1"/>
            <a:ext cx="3703320" cy="5935131"/>
            <a:chOff x="438068" y="457201"/>
            <a:chExt cx="3703320" cy="5935131"/>
          </a:xfrm>
        </p:grpSpPr>
        <p:sp>
          <p:nvSpPr>
            <p:cNvPr id="50" name="Rectangle 49">
              <a:extLst>
                <a:ext uri="{FF2B5EF4-FFF2-40B4-BE49-F238E27FC236}">
                  <a16:creationId xmlns:a16="http://schemas.microsoft.com/office/drawing/2014/main" id="{FBEA2C8A-CA20-494E-8DAA-985E842EDB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41102"/>
              <a:ext cx="3702134" cy="5751230"/>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51" name="Rectangle 50">
              <a:extLst>
                <a:ext uri="{FF2B5EF4-FFF2-40B4-BE49-F238E27FC236}">
                  <a16:creationId xmlns:a16="http://schemas.microsoft.com/office/drawing/2014/main" id="{DBAE429C-3A94-4C39-B88C-596F1E4C0A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1"/>
              <a:ext cx="3703320"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438068" y="4480588"/>
            <a:ext cx="3570796" cy="1797702"/>
          </a:xfrm>
        </p:spPr>
        <p:txBody>
          <a:bodyPr>
            <a:noAutofit/>
          </a:bodyPr>
          <a:lstStyle/>
          <a:p>
            <a:pPr algn="ctr">
              <a:lnSpc>
                <a:spcPct val="90000"/>
              </a:lnSpc>
            </a:pPr>
            <a:r>
              <a:rPr lang="en-US" sz="3200" dirty="0">
                <a:solidFill>
                  <a:srgbClr val="FFFFFF"/>
                </a:solidFill>
              </a:rPr>
              <a:t>Board of supervisors meeting</a:t>
            </a:r>
            <a:br>
              <a:rPr lang="en-US" sz="3200" dirty="0">
                <a:solidFill>
                  <a:srgbClr val="FFFFFF"/>
                </a:solidFill>
              </a:rPr>
            </a:br>
            <a:br>
              <a:rPr lang="en-US" sz="3200" dirty="0">
                <a:solidFill>
                  <a:srgbClr val="FFFFFF"/>
                </a:solidFill>
              </a:rPr>
            </a:br>
            <a:br>
              <a:rPr lang="en-US" sz="3200" dirty="0">
                <a:solidFill>
                  <a:srgbClr val="FFFFFF"/>
                </a:solidFill>
              </a:rPr>
            </a:br>
            <a:r>
              <a:rPr lang="en-US" sz="3200" dirty="0">
                <a:solidFill>
                  <a:srgbClr val="FFFFFF"/>
                </a:solidFill>
              </a:rPr>
              <a:t>June 21, 2022</a:t>
            </a:r>
          </a:p>
        </p:txBody>
      </p:sp>
      <p:pic>
        <p:nvPicPr>
          <p:cNvPr id="9" name="Picture 8">
            <a:extLst>
              <a:ext uri="{FF2B5EF4-FFF2-40B4-BE49-F238E27FC236}">
                <a16:creationId xmlns:a16="http://schemas.microsoft.com/office/drawing/2014/main" id="{AC5AD4F3-239E-4B7D-84BF-DE1471605D95}"/>
              </a:ext>
            </a:extLst>
          </p:cNvPr>
          <p:cNvPicPr>
            <a:picLocks noChangeAspect="1"/>
          </p:cNvPicPr>
          <p:nvPr/>
        </p:nvPicPr>
        <p:blipFill>
          <a:blip r:embed="rId2"/>
          <a:stretch>
            <a:fillRect/>
          </a:stretch>
        </p:blipFill>
        <p:spPr>
          <a:xfrm>
            <a:off x="8386957" y="5079566"/>
            <a:ext cx="3659814" cy="1556627"/>
          </a:xfrm>
          <a:prstGeom prst="rect">
            <a:avLst/>
          </a:prstGeom>
        </p:spPr>
      </p:pic>
      <p:pic>
        <p:nvPicPr>
          <p:cNvPr id="4" name="Picture 3">
            <a:extLst>
              <a:ext uri="{FF2B5EF4-FFF2-40B4-BE49-F238E27FC236}">
                <a16:creationId xmlns:a16="http://schemas.microsoft.com/office/drawing/2014/main" id="{084CBDC7-F269-4B84-B664-9FC5D4A40C08}"/>
              </a:ext>
            </a:extLst>
          </p:cNvPr>
          <p:cNvPicPr>
            <a:picLocks noChangeAspect="1"/>
          </p:cNvPicPr>
          <p:nvPr/>
        </p:nvPicPr>
        <p:blipFill>
          <a:blip r:embed="rId3"/>
          <a:stretch>
            <a:fillRect/>
          </a:stretch>
        </p:blipFill>
        <p:spPr>
          <a:xfrm>
            <a:off x="4420391" y="4971073"/>
            <a:ext cx="2159657" cy="1529177"/>
          </a:xfrm>
          <a:prstGeom prst="rect">
            <a:avLst/>
          </a:prstGeom>
        </p:spPr>
      </p:pic>
      <p:pic>
        <p:nvPicPr>
          <p:cNvPr id="11" name="Picture 10">
            <a:extLst>
              <a:ext uri="{FF2B5EF4-FFF2-40B4-BE49-F238E27FC236}">
                <a16:creationId xmlns:a16="http://schemas.microsoft.com/office/drawing/2014/main" id="{0F20B07C-F082-439E-8D0D-7AF0BBB80557}"/>
              </a:ext>
            </a:extLst>
          </p:cNvPr>
          <p:cNvPicPr>
            <a:picLocks noChangeAspect="1"/>
          </p:cNvPicPr>
          <p:nvPr/>
        </p:nvPicPr>
        <p:blipFill>
          <a:blip r:embed="rId4"/>
          <a:stretch>
            <a:fillRect/>
          </a:stretch>
        </p:blipFill>
        <p:spPr>
          <a:xfrm>
            <a:off x="6637015" y="5079566"/>
            <a:ext cx="1397748" cy="1661358"/>
          </a:xfrm>
          <a:prstGeom prst="rect">
            <a:avLst/>
          </a:prstGeom>
        </p:spPr>
      </p:pic>
      <p:pic>
        <p:nvPicPr>
          <p:cNvPr id="5" name="Picture 4">
            <a:extLst>
              <a:ext uri="{FF2B5EF4-FFF2-40B4-BE49-F238E27FC236}">
                <a16:creationId xmlns:a16="http://schemas.microsoft.com/office/drawing/2014/main" id="{80CDBE54-48BA-6043-8C9D-28E9B16F3EA5}"/>
              </a:ext>
            </a:extLst>
          </p:cNvPr>
          <p:cNvPicPr>
            <a:picLocks noChangeAspect="1"/>
          </p:cNvPicPr>
          <p:nvPr/>
        </p:nvPicPr>
        <p:blipFill>
          <a:blip r:embed="rId5"/>
          <a:stretch>
            <a:fillRect/>
          </a:stretch>
        </p:blipFill>
        <p:spPr>
          <a:xfrm>
            <a:off x="1080466" y="770056"/>
            <a:ext cx="2286000" cy="2286000"/>
          </a:xfrm>
          <a:prstGeom prst="rect">
            <a:avLst/>
          </a:prstGeom>
        </p:spPr>
      </p:pic>
      <p:pic>
        <p:nvPicPr>
          <p:cNvPr id="12" name="Picture 4" descr="COVID-19 Update: 'Try Getting It Yourselves'; Vaccine Trial Underway; FDA  Steps Aside | MedPage Today">
            <a:extLst>
              <a:ext uri="{FF2B5EF4-FFF2-40B4-BE49-F238E27FC236}">
                <a16:creationId xmlns:a16="http://schemas.microsoft.com/office/drawing/2014/main" id="{5D7D8A81-2E48-95B6-78DB-A5DEA9CC4A6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49834" y="577201"/>
            <a:ext cx="6432534" cy="4280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400371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78D97-DD96-4A7A-8CBF-E8C82458A983}"/>
              </a:ext>
            </a:extLst>
          </p:cNvPr>
          <p:cNvSpPr>
            <a:spLocks noGrp="1"/>
          </p:cNvSpPr>
          <p:nvPr>
            <p:ph type="title"/>
          </p:nvPr>
        </p:nvSpPr>
        <p:spPr>
          <a:xfrm>
            <a:off x="261256" y="2170058"/>
            <a:ext cx="11552157" cy="2641876"/>
          </a:xfrm>
        </p:spPr>
        <p:txBody>
          <a:bodyPr vert="horz" lIns="91440" tIns="45720" rIns="91440" bIns="45720" rtlCol="0" anchor="b">
            <a:normAutofit fontScale="90000"/>
          </a:bodyPr>
          <a:lstStyle/>
          <a:p>
            <a:pPr algn="ctr"/>
            <a:r>
              <a:rPr lang="en-US" sz="3600" dirty="0">
                <a:solidFill>
                  <a:srgbClr val="FFFFFF"/>
                </a:solidFill>
              </a:rPr>
              <a:t>Mono county metrics</a:t>
            </a:r>
            <a:br>
              <a:rPr lang="en-US" sz="3600" dirty="0">
                <a:solidFill>
                  <a:srgbClr val="FFFFFF"/>
                </a:solidFill>
              </a:rPr>
            </a:br>
            <a:br>
              <a:rPr lang="en-US" sz="3600" dirty="0">
                <a:solidFill>
                  <a:srgbClr val="FFFFFF"/>
                </a:solidFill>
              </a:rPr>
            </a:br>
            <a:br>
              <a:rPr lang="en-US" sz="2200" dirty="0">
                <a:solidFill>
                  <a:srgbClr val="FFFFFF"/>
                </a:solidFill>
              </a:rPr>
            </a:br>
            <a:r>
              <a:rPr lang="en-US" sz="2200" dirty="0">
                <a:solidFill>
                  <a:srgbClr val="FFFFFF"/>
                </a:solidFill>
              </a:rPr>
              <a:t>Tested – 2,553</a:t>
            </a:r>
            <a:br>
              <a:rPr lang="en-US" sz="2200" dirty="0">
                <a:solidFill>
                  <a:srgbClr val="FFFFFF"/>
                </a:solidFill>
              </a:rPr>
            </a:br>
            <a:r>
              <a:rPr lang="en-US" sz="2200" dirty="0">
                <a:solidFill>
                  <a:srgbClr val="FFFFFF"/>
                </a:solidFill>
              </a:rPr>
              <a:t>Negative – 2,347</a:t>
            </a:r>
            <a:br>
              <a:rPr lang="en-US" sz="2200" dirty="0">
                <a:solidFill>
                  <a:srgbClr val="FFFFFF"/>
                </a:solidFill>
              </a:rPr>
            </a:br>
            <a:r>
              <a:rPr lang="en-US" sz="2200" dirty="0">
                <a:solidFill>
                  <a:srgbClr val="FFFFFF"/>
                </a:solidFill>
              </a:rPr>
              <a:t>pending - 125</a:t>
            </a:r>
            <a:br>
              <a:rPr lang="en-US" sz="2200" dirty="0">
                <a:solidFill>
                  <a:srgbClr val="FFFFFF"/>
                </a:solidFill>
              </a:rPr>
            </a:br>
            <a:r>
              <a:rPr lang="en-US" sz="2200" dirty="0">
                <a:solidFill>
                  <a:srgbClr val="FFFFFF"/>
                </a:solidFill>
              </a:rPr>
              <a:t>Positive –  84</a:t>
            </a:r>
            <a:br>
              <a:rPr lang="en-US" sz="2200" dirty="0">
                <a:solidFill>
                  <a:srgbClr val="FFFFFF"/>
                </a:solidFill>
              </a:rPr>
            </a:br>
            <a:r>
              <a:rPr lang="en-US" sz="2200" dirty="0">
                <a:solidFill>
                  <a:srgbClr val="FFFFFF"/>
                </a:solidFill>
              </a:rPr>
              <a:t>deaths - 1</a:t>
            </a:r>
            <a:br>
              <a:rPr lang="en-US" sz="2200" dirty="0">
                <a:solidFill>
                  <a:srgbClr val="FFFFFF"/>
                </a:solidFill>
              </a:rPr>
            </a:br>
            <a:r>
              <a:rPr lang="en-US" sz="2200" dirty="0">
                <a:solidFill>
                  <a:srgbClr val="FFFFFF"/>
                </a:solidFill>
              </a:rPr>
              <a:t>positivity rate – 3.29%</a:t>
            </a:r>
          </a:p>
        </p:txBody>
      </p:sp>
      <p:sp>
        <p:nvSpPr>
          <p:cNvPr id="10" name="Text Placeholder 9">
            <a:extLst>
              <a:ext uri="{FF2B5EF4-FFF2-40B4-BE49-F238E27FC236}">
                <a16:creationId xmlns:a16="http://schemas.microsoft.com/office/drawing/2014/main" id="{1505F9A3-A877-4416-BD59-8C4DA1658BD0}"/>
              </a:ext>
            </a:extLst>
          </p:cNvPr>
          <p:cNvSpPr>
            <a:spLocks noGrp="1"/>
          </p:cNvSpPr>
          <p:nvPr>
            <p:ph type="body" idx="1"/>
          </p:nvPr>
        </p:nvSpPr>
        <p:spPr>
          <a:xfrm>
            <a:off x="697428" y="5491992"/>
            <a:ext cx="11029615" cy="600556"/>
          </a:xfrm>
        </p:spPr>
        <p:txBody>
          <a:bodyPr>
            <a:normAutofit fontScale="70000" lnSpcReduction="20000"/>
          </a:bodyPr>
          <a:lstStyle/>
          <a:p>
            <a:r>
              <a:rPr lang="en-US" sz="2800" b="1" dirty="0">
                <a:solidFill>
                  <a:schemeClr val="bg1"/>
                </a:solidFill>
              </a:rPr>
              <a:t>Total positive cases (PCR Conf): 3066 </a:t>
            </a:r>
            <a:r>
              <a:rPr lang="en-US" sz="2800" b="1" u="sng" dirty="0">
                <a:solidFill>
                  <a:schemeClr val="bg1"/>
                </a:solidFill>
              </a:rPr>
              <a:t>Positivity rate: </a:t>
            </a:r>
            <a:r>
              <a:rPr lang="en-US" sz="2800" b="1" u="sng" dirty="0">
                <a:solidFill>
                  <a:srgbClr val="FF0000"/>
                </a:solidFill>
              </a:rPr>
              <a:t>13.2%</a:t>
            </a:r>
            <a:r>
              <a:rPr lang="en-US" sz="2800" b="1" u="sng" dirty="0">
                <a:solidFill>
                  <a:schemeClr val="bg1"/>
                </a:solidFill>
              </a:rPr>
              <a:t>/ </a:t>
            </a:r>
            <a:r>
              <a:rPr lang="en-US" sz="2800" u="sng" dirty="0">
                <a:solidFill>
                  <a:schemeClr val="bg1"/>
                </a:solidFill>
                <a:ea typeface="Times New Roman" panose="02020603050405020304" pitchFamily="18" charset="0"/>
                <a:cs typeface="Times New Roman" panose="02020603050405020304" pitchFamily="18" charset="0"/>
              </a:rPr>
              <a:t>Case Rate/100,000: </a:t>
            </a:r>
            <a:r>
              <a:rPr lang="en-US" sz="2800" u="sng" dirty="0">
                <a:solidFill>
                  <a:srgbClr val="FF0000"/>
                </a:solidFill>
                <a:ea typeface="Times New Roman" panose="02020603050405020304" pitchFamily="18" charset="0"/>
                <a:cs typeface="Times New Roman" panose="02020603050405020304" pitchFamily="18" charset="0"/>
              </a:rPr>
              <a:t>20.5</a:t>
            </a:r>
            <a:endParaRPr lang="en-US" sz="2800" b="1" u="sng" dirty="0">
              <a:solidFill>
                <a:srgbClr val="FF0000"/>
              </a:solidFill>
              <a:highlight>
                <a:srgbClr val="FFFF00"/>
              </a:highlight>
            </a:endParaRPr>
          </a:p>
        </p:txBody>
      </p:sp>
      <p:pic>
        <p:nvPicPr>
          <p:cNvPr id="5" name="Picture 4" descr="Chart, histogram&#10;&#10;Description automatically generated">
            <a:extLst>
              <a:ext uri="{FF2B5EF4-FFF2-40B4-BE49-F238E27FC236}">
                <a16:creationId xmlns:a16="http://schemas.microsoft.com/office/drawing/2014/main" id="{24C901BD-F31D-13E1-A6C1-82A5DF583042}"/>
              </a:ext>
            </a:extLst>
          </p:cNvPr>
          <p:cNvPicPr>
            <a:picLocks noChangeAspect="1"/>
          </p:cNvPicPr>
          <p:nvPr/>
        </p:nvPicPr>
        <p:blipFill>
          <a:blip r:embed="rId2"/>
          <a:stretch>
            <a:fillRect/>
          </a:stretch>
        </p:blipFill>
        <p:spPr>
          <a:xfrm>
            <a:off x="697428" y="209633"/>
            <a:ext cx="10792208" cy="4691892"/>
          </a:xfrm>
          <a:prstGeom prst="rect">
            <a:avLst/>
          </a:prstGeom>
        </p:spPr>
      </p:pic>
    </p:spTree>
    <p:extLst>
      <p:ext uri="{BB962C8B-B14F-4D97-AF65-F5344CB8AC3E}">
        <p14:creationId xmlns:p14="http://schemas.microsoft.com/office/powerpoint/2010/main" val="54740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DD651B61-325E-4E73-8445-38B0DE8AAA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62">
            <a:extLst>
              <a:ext uri="{FF2B5EF4-FFF2-40B4-BE49-F238E27FC236}">
                <a16:creationId xmlns:a16="http://schemas.microsoft.com/office/drawing/2014/main" id="{B42E5253-D3AC-4AC2-B766-8B34F13C2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64">
            <a:extLst>
              <a:ext uri="{FF2B5EF4-FFF2-40B4-BE49-F238E27FC236}">
                <a16:creationId xmlns:a16="http://schemas.microsoft.com/office/drawing/2014/main" id="{10AE8D57-436A-4073-9A75-15BB5949F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7" name="Rectangle 66">
            <a:extLst>
              <a:ext uri="{FF2B5EF4-FFF2-40B4-BE49-F238E27FC236}">
                <a16:creationId xmlns:a16="http://schemas.microsoft.com/office/drawing/2014/main" id="{E2852671-8EB6-4EAF-8AF8-65CF3FD66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useBgFill="1">
        <p:nvSpPr>
          <p:cNvPr id="69" name="Rectangle 68">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 name="Group 70">
            <a:extLst>
              <a:ext uri="{FF2B5EF4-FFF2-40B4-BE49-F238E27FC236}">
                <a16:creationId xmlns:a16="http://schemas.microsoft.com/office/drawing/2014/main" id="{79394E1F-0B5F-497D-B2A6-8383A2A548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0"/>
            <a:ext cx="3703320" cy="5935133"/>
            <a:chOff x="438068" y="457200"/>
            <a:chExt cx="3703320" cy="5935133"/>
          </a:xfrm>
        </p:grpSpPr>
        <p:sp>
          <p:nvSpPr>
            <p:cNvPr id="72" name="Rectangle 71">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01201"/>
              <a:ext cx="3702134" cy="5791132"/>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73" name="Rectangle 72">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E09E3C0-A5C7-0341-9C0C-7E27E3675C80}"/>
              </a:ext>
            </a:extLst>
          </p:cNvPr>
          <p:cNvSpPr>
            <a:spLocks noGrp="1"/>
          </p:cNvSpPr>
          <p:nvPr>
            <p:ph type="title"/>
          </p:nvPr>
        </p:nvSpPr>
        <p:spPr>
          <a:xfrm>
            <a:off x="584200" y="1524001"/>
            <a:ext cx="3412067" cy="3478384"/>
          </a:xfrm>
        </p:spPr>
        <p:txBody>
          <a:bodyPr vert="horz" lIns="91440" tIns="45720" rIns="91440" bIns="45720" rtlCol="0" anchor="b">
            <a:normAutofit/>
          </a:bodyPr>
          <a:lstStyle/>
          <a:p>
            <a:r>
              <a:rPr lang="en-US" sz="3600">
                <a:solidFill>
                  <a:srgbClr val="FFFFFF"/>
                </a:solidFill>
              </a:rPr>
              <a:t>Recent mETrics</a:t>
            </a:r>
            <a:endParaRPr lang="en-US" sz="3600" dirty="0">
              <a:solidFill>
                <a:srgbClr val="FFFFFF"/>
              </a:solidFill>
            </a:endParaRPr>
          </a:p>
        </p:txBody>
      </p:sp>
      <p:pic>
        <p:nvPicPr>
          <p:cNvPr id="4" name="Picture 3" descr="Chart, bar chart&#10;&#10;Description automatically generated">
            <a:extLst>
              <a:ext uri="{FF2B5EF4-FFF2-40B4-BE49-F238E27FC236}">
                <a16:creationId xmlns:a16="http://schemas.microsoft.com/office/drawing/2014/main" id="{9A3463C0-BBC9-56E9-3836-2FC00A7E527C}"/>
              </a:ext>
            </a:extLst>
          </p:cNvPr>
          <p:cNvPicPr>
            <a:picLocks noChangeAspect="1"/>
          </p:cNvPicPr>
          <p:nvPr/>
        </p:nvPicPr>
        <p:blipFill>
          <a:blip r:embed="rId2"/>
          <a:stretch>
            <a:fillRect/>
          </a:stretch>
        </p:blipFill>
        <p:spPr>
          <a:xfrm>
            <a:off x="4379369" y="1673960"/>
            <a:ext cx="7589364" cy="3510080"/>
          </a:xfrm>
          <a:prstGeom prst="rect">
            <a:avLst/>
          </a:prstGeom>
        </p:spPr>
      </p:pic>
    </p:spTree>
    <p:extLst>
      <p:ext uri="{BB962C8B-B14F-4D97-AF65-F5344CB8AC3E}">
        <p14:creationId xmlns:p14="http://schemas.microsoft.com/office/powerpoint/2010/main" val="137882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E3C0-A5C7-0341-9C0C-7E27E3675C80}"/>
              </a:ext>
            </a:extLst>
          </p:cNvPr>
          <p:cNvSpPr>
            <a:spLocks noGrp="1"/>
          </p:cNvSpPr>
          <p:nvPr>
            <p:ph type="title"/>
          </p:nvPr>
        </p:nvSpPr>
        <p:spPr/>
        <p:txBody>
          <a:bodyPr vert="horz" lIns="91440" tIns="45720" rIns="91440" bIns="45720" rtlCol="0" anchor="b">
            <a:normAutofit fontScale="90000"/>
          </a:bodyPr>
          <a:lstStyle/>
          <a:p>
            <a:r>
              <a:rPr lang="en-US" sz="3600" dirty="0">
                <a:solidFill>
                  <a:srgbClr val="FFFFFF"/>
                </a:solidFill>
              </a:rPr>
              <a:t>Covid related Mono County Death </a:t>
            </a:r>
          </a:p>
        </p:txBody>
      </p:sp>
      <p:sp>
        <p:nvSpPr>
          <p:cNvPr id="3" name="Content Placeholder 2">
            <a:extLst>
              <a:ext uri="{FF2B5EF4-FFF2-40B4-BE49-F238E27FC236}">
                <a16:creationId xmlns:a16="http://schemas.microsoft.com/office/drawing/2014/main" id="{0BEA6900-7BB6-E65A-2C54-D21D98515B3C}"/>
              </a:ext>
            </a:extLst>
          </p:cNvPr>
          <p:cNvSpPr>
            <a:spLocks noGrp="1"/>
          </p:cNvSpPr>
          <p:nvPr>
            <p:ph idx="1"/>
          </p:nvPr>
        </p:nvSpPr>
        <p:spPr/>
        <p:txBody>
          <a:bodyPr/>
          <a:lstStyle/>
          <a:p>
            <a:r>
              <a:rPr lang="en-US" dirty="0"/>
              <a:t>A Mono County resident recently passed away with COVID-19 being a contributing factor.</a:t>
            </a:r>
          </a:p>
        </p:txBody>
      </p:sp>
    </p:spTree>
    <p:extLst>
      <p:ext uri="{BB962C8B-B14F-4D97-AF65-F5344CB8AC3E}">
        <p14:creationId xmlns:p14="http://schemas.microsoft.com/office/powerpoint/2010/main" val="557652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6F768-05AF-8E4B-A755-56286991907F}"/>
              </a:ext>
            </a:extLst>
          </p:cNvPr>
          <p:cNvSpPr>
            <a:spLocks noGrp="1"/>
          </p:cNvSpPr>
          <p:nvPr>
            <p:ph type="title"/>
          </p:nvPr>
        </p:nvSpPr>
        <p:spPr/>
        <p:txBody>
          <a:bodyPr/>
          <a:lstStyle/>
          <a:p>
            <a:r>
              <a:rPr lang="en-US" dirty="0"/>
              <a:t>Number of POSITIVE cases by week for the past month</a:t>
            </a:r>
          </a:p>
        </p:txBody>
      </p:sp>
      <p:sp>
        <p:nvSpPr>
          <p:cNvPr id="3" name="TextBox 2">
            <a:extLst>
              <a:ext uri="{FF2B5EF4-FFF2-40B4-BE49-F238E27FC236}">
                <a16:creationId xmlns:a16="http://schemas.microsoft.com/office/drawing/2014/main" id="{F55F0A8B-3DD4-B640-9FAF-C91B73056842}"/>
              </a:ext>
            </a:extLst>
          </p:cNvPr>
          <p:cNvSpPr txBox="1"/>
          <p:nvPr/>
        </p:nvSpPr>
        <p:spPr>
          <a:xfrm>
            <a:off x="3732418" y="1641790"/>
            <a:ext cx="4716567" cy="16158270"/>
          </a:xfrm>
          <a:prstGeom prst="rect">
            <a:avLst/>
          </a:prstGeom>
          <a:noFill/>
        </p:spPr>
        <p:txBody>
          <a:bodyPr wrap="square" rtlCol="0">
            <a:spAutoFit/>
          </a:bodyPr>
          <a:lstStyle/>
          <a:p>
            <a:endParaRPr lang="en-US" sz="3600" b="1" i="1" u="sng" dirty="0">
              <a:solidFill>
                <a:srgbClr val="FF0000"/>
              </a:solidFill>
            </a:endParaRPr>
          </a:p>
          <a:p>
            <a:pPr marL="571500" indent="-571500">
              <a:buFont typeface="Arial" panose="020B0604020202020204" pitchFamily="34" charset="0"/>
              <a:buChar char="•"/>
            </a:pPr>
            <a:r>
              <a:rPr lang="en-US" sz="3600" i="1" dirty="0"/>
              <a:t>5/22 -5/28: </a:t>
            </a:r>
            <a:r>
              <a:rPr lang="en-US" sz="3600" b="1" i="1" dirty="0">
                <a:solidFill>
                  <a:srgbClr val="FF0000"/>
                </a:solidFill>
              </a:rPr>
              <a:t>19</a:t>
            </a:r>
          </a:p>
          <a:p>
            <a:pPr marL="571500" indent="-571500">
              <a:buFont typeface="Arial" panose="020B0604020202020204" pitchFamily="34" charset="0"/>
              <a:buChar char="•"/>
            </a:pPr>
            <a:r>
              <a:rPr lang="en-US" sz="3600" i="1" dirty="0"/>
              <a:t>5/29 -6/4: </a:t>
            </a:r>
            <a:r>
              <a:rPr lang="en-US" sz="3600" b="1" i="1" dirty="0">
                <a:solidFill>
                  <a:srgbClr val="FF0000"/>
                </a:solidFill>
              </a:rPr>
              <a:t>28</a:t>
            </a:r>
          </a:p>
          <a:p>
            <a:pPr marL="571500" indent="-571500">
              <a:buFont typeface="Arial" panose="020B0604020202020204" pitchFamily="34" charset="0"/>
              <a:buChar char="•"/>
            </a:pPr>
            <a:r>
              <a:rPr lang="en-US" sz="3600" i="1" dirty="0"/>
              <a:t>6/5 -6/11: </a:t>
            </a:r>
            <a:r>
              <a:rPr lang="en-US" sz="3600" b="1" i="1" dirty="0">
                <a:solidFill>
                  <a:srgbClr val="FF0000"/>
                </a:solidFill>
              </a:rPr>
              <a:t>28</a:t>
            </a:r>
          </a:p>
          <a:p>
            <a:pPr marL="571500" indent="-571500">
              <a:buFont typeface="Arial" panose="020B0604020202020204" pitchFamily="34" charset="0"/>
              <a:buChar char="•"/>
            </a:pPr>
            <a:r>
              <a:rPr lang="en-US" sz="3600" i="1" dirty="0"/>
              <a:t>6/12 -6/18: </a:t>
            </a:r>
            <a:r>
              <a:rPr lang="en-US" sz="3600" b="1" i="1" dirty="0">
                <a:solidFill>
                  <a:srgbClr val="FF0000"/>
                </a:solidFill>
              </a:rPr>
              <a:t>20</a:t>
            </a:r>
          </a:p>
          <a:p>
            <a:pPr marL="571500" indent="-571500">
              <a:buFont typeface="Arial" panose="020B0604020202020204" pitchFamily="34" charset="0"/>
              <a:buChar char="•"/>
            </a:pPr>
            <a:endParaRPr lang="en-US" sz="3600" b="1" i="1" dirty="0">
              <a:solidFill>
                <a:srgbClr val="FF0000"/>
              </a:solidFill>
            </a:endParaRPr>
          </a:p>
          <a:p>
            <a:pPr marL="571500" indent="-571500">
              <a:buFont typeface="Arial" panose="020B0604020202020204" pitchFamily="34" charset="0"/>
              <a:buChar char="•"/>
            </a:pPr>
            <a:endParaRPr lang="en-US" sz="3600" b="1" i="1" dirty="0">
              <a:solidFill>
                <a:srgbClr val="FF0000"/>
              </a:solidFill>
            </a:endParaRPr>
          </a:p>
          <a:p>
            <a:pPr marL="571500" indent="-571500">
              <a:buFont typeface="Arial" panose="020B0604020202020204" pitchFamily="34" charset="0"/>
              <a:buChar char="•"/>
            </a:pPr>
            <a:endParaRPr lang="en-US" sz="3600" b="1" i="1" dirty="0">
              <a:solidFill>
                <a:srgbClr val="FF0000"/>
              </a:solidFill>
            </a:endParaRPr>
          </a:p>
          <a:p>
            <a:pPr marL="571500" indent="-571500">
              <a:buFont typeface="Arial" panose="020B0604020202020204" pitchFamily="34" charset="0"/>
              <a:buChar char="•"/>
            </a:pPr>
            <a:endParaRPr lang="en-US" sz="3600" b="1" i="1" dirty="0">
              <a:solidFill>
                <a:srgbClr val="FF0000"/>
              </a:solidFill>
            </a:endParaRPr>
          </a:p>
          <a:p>
            <a:pPr marL="571500" indent="-571500">
              <a:buFont typeface="Arial" panose="020B0604020202020204" pitchFamily="34" charset="0"/>
              <a:buChar char="•"/>
            </a:pPr>
            <a:endParaRPr lang="en-US" sz="3600" b="1" i="1" dirty="0">
              <a:solidFill>
                <a:srgbClr val="FF0000"/>
              </a:solidFill>
            </a:endParaRPr>
          </a:p>
          <a:p>
            <a:pPr marL="571500" indent="-571500">
              <a:buFont typeface="Arial" panose="020B0604020202020204" pitchFamily="34" charset="0"/>
              <a:buChar char="•"/>
            </a:pPr>
            <a:endParaRPr lang="en-US" sz="3600" b="1" i="1" dirty="0">
              <a:solidFill>
                <a:schemeClr val="accent2"/>
              </a:solidFill>
            </a:endParaRPr>
          </a:p>
          <a:p>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pPr marL="571500" indent="-571500">
              <a:buFont typeface="Arial" panose="020B0604020202020204" pitchFamily="34" charset="0"/>
              <a:buChar char="•"/>
            </a:pPr>
            <a:endParaRPr lang="en-US" sz="3600" b="1" i="1" u="sng" dirty="0">
              <a:solidFill>
                <a:srgbClr val="FF0000"/>
              </a:solidFill>
            </a:endParaRPr>
          </a:p>
          <a:p>
            <a:endParaRPr lang="en-US" sz="3600" b="1"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a:p>
            <a:pPr marL="571500" indent="-571500">
              <a:buFont typeface="Arial" panose="020B0604020202020204" pitchFamily="34" charset="0"/>
              <a:buChar char="•"/>
            </a:pPr>
            <a:endParaRPr lang="en-US" sz="3600" i="1" u="sng" dirty="0">
              <a:solidFill>
                <a:srgbClr val="FF0000"/>
              </a:solidFill>
            </a:endParaRPr>
          </a:p>
        </p:txBody>
      </p:sp>
    </p:spTree>
    <p:extLst>
      <p:ext uri="{BB962C8B-B14F-4D97-AF65-F5344CB8AC3E}">
        <p14:creationId xmlns:p14="http://schemas.microsoft.com/office/powerpoint/2010/main" val="1461591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Hospital Status</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a:bodyPr>
          <a:lstStyle/>
          <a:p>
            <a:r>
              <a:rPr lang="en-US" sz="2400" dirty="0"/>
              <a:t>one current COVID-19 related hospitalizations</a:t>
            </a:r>
          </a:p>
          <a:p>
            <a:r>
              <a:rPr lang="en-US" sz="2400" dirty="0"/>
              <a:t>Status = Green</a:t>
            </a:r>
          </a:p>
        </p:txBody>
      </p:sp>
    </p:spTree>
    <p:extLst>
      <p:ext uri="{BB962C8B-B14F-4D97-AF65-F5344CB8AC3E}">
        <p14:creationId xmlns:p14="http://schemas.microsoft.com/office/powerpoint/2010/main" val="1899041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4F77FF6F-8C34-4DA9-8EF3-FE3A3F60BB06}"/>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Vaccines approved for children aged six months to five years</a:t>
            </a:r>
          </a:p>
        </p:txBody>
      </p:sp>
      <p:sp>
        <p:nvSpPr>
          <p:cNvPr id="3" name="Content Placeholder 2">
            <a:extLst>
              <a:ext uri="{FF2B5EF4-FFF2-40B4-BE49-F238E27FC236}">
                <a16:creationId xmlns:a16="http://schemas.microsoft.com/office/drawing/2014/main" id="{DFE928C6-39E6-40CC-843A-42B234940F50}"/>
              </a:ext>
            </a:extLst>
          </p:cNvPr>
          <p:cNvSpPr>
            <a:spLocks noGrp="1"/>
          </p:cNvSpPr>
          <p:nvPr>
            <p:ph idx="1"/>
          </p:nvPr>
        </p:nvSpPr>
        <p:spPr>
          <a:xfrm>
            <a:off x="4534935" y="1037968"/>
            <a:ext cx="6725899" cy="4820832"/>
          </a:xfrm>
        </p:spPr>
        <p:txBody>
          <a:bodyPr>
            <a:normAutofit fontScale="85000" lnSpcReduction="20000"/>
          </a:bodyPr>
          <a:lstStyle/>
          <a:p>
            <a:pPr algn="just"/>
            <a:r>
              <a:rPr lang="en-US" sz="2000" b="1" i="0" dirty="0">
                <a:solidFill>
                  <a:srgbClr val="474747"/>
                </a:solidFill>
                <a:effectLst/>
                <a:latin typeface="Montserrat" panose="00000500000000000000" pitchFamily="2" charset="0"/>
              </a:rPr>
              <a:t>June 21, 2022 – </a:t>
            </a:r>
            <a:r>
              <a:rPr lang="en-US" sz="2000" b="0" i="0" dirty="0">
                <a:solidFill>
                  <a:srgbClr val="474747"/>
                </a:solidFill>
                <a:effectLst/>
                <a:latin typeface="Montserrat" panose="00000500000000000000" pitchFamily="2" charset="0"/>
              </a:rPr>
              <a:t>On June 19, 2022, the California Department of Public Health (CDPH) announced supporting the Western States Scientific Safety Review Workgroup, the American Academy of Pediatrics, the U.S. Food and Drug Administration, and the Centers for Disease Control and Prevention (CDC) in recommending Emergency Use Authorization (EUA) of the Pfizer-BioNTech and Moderna COVID-19 (Coronavirus) vaccines for children as young as six months.</a:t>
            </a:r>
          </a:p>
          <a:p>
            <a:pPr algn="just"/>
            <a:r>
              <a:rPr lang="en-US" sz="2000" b="0" i="0" dirty="0">
                <a:solidFill>
                  <a:srgbClr val="474747"/>
                </a:solidFill>
                <a:effectLst/>
                <a:latin typeface="Montserrat" panose="00000500000000000000" pitchFamily="2" charset="0"/>
              </a:rPr>
              <a:t>“COVID-19 has become one of the top five leading causes of death in children, and vaccines make these deaths preventable,” said Dr. Caryn Slack, MD, MPH, Mono County Health Officer.  “We are pleased that COVID-19 protection is now available for the whole family.”</a:t>
            </a:r>
          </a:p>
          <a:p>
            <a:pPr algn="just"/>
            <a:r>
              <a:rPr lang="en-US" sz="2000" b="0" i="0">
                <a:solidFill>
                  <a:srgbClr val="474747"/>
                </a:solidFill>
                <a:effectLst/>
                <a:latin typeface="Montserrat" panose="00000500000000000000" pitchFamily="2" charset="0"/>
              </a:rPr>
              <a:t>The EUA will add young children aged six months through four years old to those eligible to receive a Pfizer vaccine (three doses), and children and adolescents aged six months through 17 years old to get a Moderna vaccine (two doses).</a:t>
            </a:r>
          </a:p>
        </p:txBody>
      </p:sp>
    </p:spTree>
    <p:extLst>
      <p:ext uri="{BB962C8B-B14F-4D97-AF65-F5344CB8AC3E}">
        <p14:creationId xmlns:p14="http://schemas.microsoft.com/office/powerpoint/2010/main" val="3489090969"/>
      </p:ext>
    </p:extLst>
  </p:cSld>
  <p:clrMapOvr>
    <a:masterClrMapping/>
  </p:clrMapOvr>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db104f0-686a-4e3f-89e8-098cf33bd8b9">
      <Terms xmlns="http://schemas.microsoft.com/office/infopath/2007/PartnerControls"/>
    </lcf76f155ced4ddcb4097134ff3c332f>
    <TaxCatchAll xmlns="576daae3-fb86-4882-8815-4a2bd42d982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5EB3D62672F234DACF57AAEF929515C" ma:contentTypeVersion="10" ma:contentTypeDescription="Create a new document." ma:contentTypeScope="" ma:versionID="aba9c0e01e7e95f9acc7180a31096f2a">
  <xsd:schema xmlns:xsd="http://www.w3.org/2001/XMLSchema" xmlns:xs="http://www.w3.org/2001/XMLSchema" xmlns:p="http://schemas.microsoft.com/office/2006/metadata/properties" xmlns:ns2="0db104f0-686a-4e3f-89e8-098cf33bd8b9" xmlns:ns3="576daae3-fb86-4882-8815-4a2bd42d9825" targetNamespace="http://schemas.microsoft.com/office/2006/metadata/properties" ma:root="true" ma:fieldsID="59ee8e1668030873007a10b7feca9a27" ns2:_="" ns3:_="">
    <xsd:import namespace="0db104f0-686a-4e3f-89e8-098cf33bd8b9"/>
    <xsd:import namespace="576daae3-fb86-4882-8815-4a2bd42d98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b104f0-686a-4e3f-89e8-098cf33bd8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564444-4256-4d2b-9f9e-dfa6a9e9503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6daae3-fb86-4882-8815-4a2bd42d982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f001fb4-0ad3-4a00-9a2b-d871dcb8e92c}" ma:internalName="TaxCatchAll" ma:showField="CatchAllData" ma:web="576daae3-fb86-4882-8815-4a2bd42d98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2D995-20F0-4C14-BF62-1248AB4B484D}">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3.xml><?xml version="1.0" encoding="utf-8"?>
<ds:datastoreItem xmlns:ds="http://schemas.openxmlformats.org/officeDocument/2006/customXml" ds:itemID="{147B8C06-ED3C-4403-8340-093BCA50AFF4}"/>
</file>

<file path=docProps/app.xml><?xml version="1.0" encoding="utf-8"?>
<Properties xmlns="http://schemas.openxmlformats.org/officeDocument/2006/extended-properties" xmlns:vt="http://schemas.openxmlformats.org/officeDocument/2006/docPropsVTypes">
  <Template/>
  <TotalTime>0</TotalTime>
  <Words>313</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Franklin Gothic Book</vt:lpstr>
      <vt:lpstr>Franklin Gothic Demi</vt:lpstr>
      <vt:lpstr>Montserrat</vt:lpstr>
      <vt:lpstr>Wingdings 2</vt:lpstr>
      <vt:lpstr>DividendVTI</vt:lpstr>
      <vt:lpstr>Board of supervisors meeting   June 21, 2022</vt:lpstr>
      <vt:lpstr>Mono county metrics   Tested – 2,553 Negative – 2,347 pending - 125 Positive –  84 deaths - 1 positivity rate – 3.29%</vt:lpstr>
      <vt:lpstr>Recent mETrics</vt:lpstr>
      <vt:lpstr>Covid related Mono County Death </vt:lpstr>
      <vt:lpstr>Number of POSITIVE cases by week for the past month</vt:lpstr>
      <vt:lpstr>Hospital Status</vt:lpstr>
      <vt:lpstr>Vaccines approved for children aged six months to five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of supervisors meeting   August 3, 2021</dc:title>
  <dc:creator/>
  <cp:lastModifiedBy/>
  <cp:revision>3</cp:revision>
  <dcterms:created xsi:type="dcterms:W3CDTF">2020-08-19T21:11:28Z</dcterms:created>
  <dcterms:modified xsi:type="dcterms:W3CDTF">2022-06-21T18:25:07Z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0x010100C5EB3D62672F234DACF57AAEF929515C</vt:lpwstr>
  </property>
</Properties>
</file>