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4"/>
  </p:sldMasterIdLst>
  <p:notesMasterIdLst>
    <p:notesMasterId r:id="rId15"/>
  </p:notesMasterIdLst>
  <p:handoutMasterIdLst>
    <p:handoutMasterId r:id="rId16"/>
  </p:handoutMasterIdLst>
  <p:sldIdLst>
    <p:sldId id="273" r:id="rId5"/>
    <p:sldId id="429" r:id="rId6"/>
    <p:sldId id="497" r:id="rId7"/>
    <p:sldId id="491" r:id="rId8"/>
    <p:sldId id="496" r:id="rId9"/>
    <p:sldId id="477" r:id="rId10"/>
    <p:sldId id="495" r:id="rId11"/>
    <p:sldId id="492" r:id="rId12"/>
    <p:sldId id="493" r:id="rId13"/>
    <p:sldId id="494" r:id="rId14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DE78124-DA41-4979-A469-5F43E857405E}">
          <p14:sldIdLst>
            <p14:sldId id="273"/>
            <p14:sldId id="429"/>
            <p14:sldId id="497"/>
            <p14:sldId id="491"/>
            <p14:sldId id="496"/>
            <p14:sldId id="477"/>
            <p14:sldId id="495"/>
            <p14:sldId id="492"/>
            <p14:sldId id="493"/>
            <p14:sldId id="494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392" autoAdjust="0"/>
    <p:restoredTop sz="94818" autoAdjust="0"/>
  </p:normalViewPr>
  <p:slideViewPr>
    <p:cSldViewPr snapToGrid="0">
      <p:cViewPr varScale="1">
        <p:scale>
          <a:sx n="64" d="100"/>
          <a:sy n="64" d="100"/>
        </p:scale>
        <p:origin x="544" y="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020"/>
    </p:cViewPr>
  </p:sorterViewPr>
  <p:notesViewPr>
    <p:cSldViewPr snapToGrid="0">
      <p:cViewPr varScale="1">
        <p:scale>
          <a:sx n="51" d="100"/>
          <a:sy n="51" d="100"/>
        </p:scale>
        <p:origin x="294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C34DB4A-1D37-43AF-8C2E-D26AEA5825D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CB5D2A-EA32-4E31-808C-4CC2BF85A2B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EC402D-85DC-4058-A49E-9A5B9A2752F1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6C29C0-9C87-490B-9CFA-1059C865DCF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4320B7-3904-4046-989C-52B362AD3B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E8B5E1-0D9F-475A-9C18-71CEF3E2B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2384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D618BA-3740-4769-AB1C-FF9617C1FC65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9925"/>
            <a:ext cx="5619750" cy="36655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C11C93-1C78-4DDE-BB57-05C301CC4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7038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5/17/2022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586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  <a:t>5/17/2022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9906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7495-0637-405E-AE64-5CC7506D51F5}" type="datetime1">
              <a:rPr lang="en-US" smtClean="0"/>
              <a:t>5/17/2022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224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690-9426-415D-8B65-26881E07B2D4}" type="datetime1">
              <a:rPr lang="en-US" smtClean="0"/>
              <a:t>5/17/2022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84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4989A-474C-40DE-95B9-011C28B71673}" type="datetime1">
              <a:rPr lang="en-US" smtClean="0"/>
              <a:t>5/17/2022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7556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ED54-5B5E-4A04-93D3-5772E3CE3818}" type="datetime1">
              <a:rPr lang="en-US" smtClean="0"/>
              <a:t>5/17/2022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461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5/17/2022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599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D82884F1-FFEA-405F-9602-3DCA865EDA4E}" type="datetime1">
              <a:rPr lang="en-US" smtClean="0"/>
              <a:t>5/17/2022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986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DB4A-8810-4A10-AD5C-D5E2C667F5B3}" type="datetime1">
              <a:rPr lang="en-US" smtClean="0"/>
              <a:t>5/17/2022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051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291B17-9318-49DB-B28B-6E5994AE9581}" type="datetime1">
              <a:rPr lang="en-US" smtClean="0"/>
              <a:t>5/17/2022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00824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sldNum="0"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>
            <a:extLst>
              <a:ext uri="{FF2B5EF4-FFF2-40B4-BE49-F238E27FC236}">
                <a16:creationId xmlns:a16="http://schemas.microsoft.com/office/drawing/2014/main" id="{EE997D3B-4ECD-4397-A989-D5882BB322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3A852E5D-96B2-47B5-AB0F-426F231FBD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38068" y="457201"/>
            <a:ext cx="3703320" cy="5935131"/>
            <a:chOff x="438068" y="457201"/>
            <a:chExt cx="3703320" cy="5935131"/>
          </a:xfrm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FBEA2C8A-CA20-494E-8DAA-985E842EDB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8068" y="641102"/>
              <a:ext cx="3702134" cy="5751230"/>
            </a:xfrm>
            <a:prstGeom prst="rect">
              <a:avLst/>
            </a:prstGeom>
            <a:solidFill>
              <a:srgbClr val="465359">
                <a:alpha val="97000"/>
              </a:srgbClr>
            </a:solidFill>
            <a:ln w="6350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DBAE429C-3A94-4C39-B88C-596F1E4C0A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8068" y="457201"/>
              <a:ext cx="3703320" cy="91440"/>
            </a:xfrm>
            <a:prstGeom prst="rect">
              <a:avLst/>
            </a:prstGeom>
            <a:solidFill>
              <a:srgbClr val="46535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1C21E816-31F5-48BB-BD02-D15F2F18B4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8068" y="4480588"/>
            <a:ext cx="3570796" cy="1797702"/>
          </a:xfrm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US" sz="3200" dirty="0">
                <a:solidFill>
                  <a:srgbClr val="FFFFFF"/>
                </a:solidFill>
              </a:rPr>
              <a:t>Board of supervisors meeting</a:t>
            </a:r>
            <a:br>
              <a:rPr lang="en-US" sz="3200" dirty="0">
                <a:solidFill>
                  <a:srgbClr val="FFFFFF"/>
                </a:solidFill>
              </a:rPr>
            </a:br>
            <a:br>
              <a:rPr lang="en-US" sz="3200" dirty="0">
                <a:solidFill>
                  <a:srgbClr val="FFFFFF"/>
                </a:solidFill>
              </a:rPr>
            </a:br>
            <a:br>
              <a:rPr lang="en-US" sz="3200" dirty="0">
                <a:solidFill>
                  <a:srgbClr val="FFFFFF"/>
                </a:solidFill>
              </a:rPr>
            </a:br>
            <a:r>
              <a:rPr lang="en-US" sz="3200" dirty="0">
                <a:solidFill>
                  <a:srgbClr val="FFFFFF"/>
                </a:solidFill>
              </a:rPr>
              <a:t>May 17, 2022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C5AD4F3-239E-4B7D-84BF-DE1471605D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6957" y="5079566"/>
            <a:ext cx="3659814" cy="155662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84CBDC7-F269-4B84-B664-9FC5D4A40C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0391" y="4971073"/>
            <a:ext cx="2159657" cy="152917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F20B07C-F082-439E-8D0D-7AF0BBB805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37015" y="5079566"/>
            <a:ext cx="1397748" cy="166135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0CDBE54-48BA-6043-8C9D-28E9B16F3EA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80466" y="770056"/>
            <a:ext cx="2286000" cy="2286000"/>
          </a:xfrm>
          <a:prstGeom prst="rect">
            <a:avLst/>
          </a:prstGeom>
        </p:spPr>
      </p:pic>
      <p:pic>
        <p:nvPicPr>
          <p:cNvPr id="12" name="Picture 4" descr="COVID-19 Update: 'Try Getting It Yourselves'; Vaccine Trial Underway; FDA  Steps Aside | MedPage Today">
            <a:extLst>
              <a:ext uri="{FF2B5EF4-FFF2-40B4-BE49-F238E27FC236}">
                <a16:creationId xmlns:a16="http://schemas.microsoft.com/office/drawing/2014/main" id="{5D7D8A81-2E48-95B6-78DB-A5DEA9CC4A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9834" y="577201"/>
            <a:ext cx="6432534" cy="4280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40037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D651B61-325E-4E73-8445-38B0DE8AAA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42E5253-D3AC-4AC2-B766-8B34F13C2F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0AE8D57-436A-4073-9A75-15BB5949F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2852671-8EB6-4EAF-8AF8-65CF3FD66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26B4480E-B7FF-4481-890E-043A69AE6F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79394E1F-0B5F-497D-B2A6-8383A2A548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38068" y="457200"/>
            <a:ext cx="3703320" cy="5935133"/>
            <a:chOff x="438068" y="457200"/>
            <a:chExt cx="3703320" cy="5935133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1F1FF39A-AC3C-4066-9D4C-519AA22812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8068" y="601201"/>
              <a:ext cx="3702134" cy="5791132"/>
            </a:xfrm>
            <a:prstGeom prst="rect">
              <a:avLst/>
            </a:prstGeom>
            <a:solidFill>
              <a:srgbClr val="465359">
                <a:alpha val="97000"/>
              </a:srgbClr>
            </a:solidFill>
            <a:ln w="6350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64C13BAB-7C00-4D21-A857-E3D41C0A2A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8068" y="457200"/>
              <a:ext cx="3703320" cy="94997"/>
            </a:xfrm>
            <a:prstGeom prst="rect">
              <a:avLst/>
            </a:prstGeom>
            <a:solidFill>
              <a:srgbClr val="46535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5B83AE6-2A0C-903F-6B2F-06973FB54A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200" y="1524001"/>
            <a:ext cx="3412067" cy="347838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600">
                <a:solidFill>
                  <a:srgbClr val="FFFFFF"/>
                </a:solidFill>
              </a:rPr>
              <a:t>Mono county covid mortality rate</a:t>
            </a:r>
          </a:p>
        </p:txBody>
      </p:sp>
      <p:pic>
        <p:nvPicPr>
          <p:cNvPr id="5" name="Content Placeholder 4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1F6583C7-7988-22D8-CA78-492FF2B8B14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69368" y="870117"/>
            <a:ext cx="6764864" cy="3701883"/>
          </a:xfrm>
          <a:prstGeom prst="rect">
            <a:avLst/>
          </a:prstGeom>
        </p:spPr>
      </p:pic>
      <p:sp>
        <p:nvSpPr>
          <p:cNvPr id="7" name="Frame 6">
            <a:extLst>
              <a:ext uri="{FF2B5EF4-FFF2-40B4-BE49-F238E27FC236}">
                <a16:creationId xmlns:a16="http://schemas.microsoft.com/office/drawing/2014/main" id="{8127F533-9D94-E406-2791-A581877BD144}"/>
              </a:ext>
            </a:extLst>
          </p:cNvPr>
          <p:cNvSpPr/>
          <p:nvPr/>
        </p:nvSpPr>
        <p:spPr>
          <a:xfrm>
            <a:off x="7576440" y="3906045"/>
            <a:ext cx="737419" cy="588666"/>
          </a:xfrm>
          <a:prstGeom prst="frame">
            <a:avLst>
              <a:gd name="adj1" fmla="val 664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B7F3683-8C69-881D-E30C-4A823FBA7BC1}"/>
              </a:ext>
            </a:extLst>
          </p:cNvPr>
          <p:cNvSpPr txBox="1"/>
          <p:nvPr/>
        </p:nvSpPr>
        <p:spPr>
          <a:xfrm>
            <a:off x="9053127" y="4385506"/>
            <a:ext cx="25367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(per 100,000)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135FF4F-31F8-C866-B456-C4BF9415735D}"/>
              </a:ext>
            </a:extLst>
          </p:cNvPr>
          <p:cNvSpPr txBox="1"/>
          <p:nvPr/>
        </p:nvSpPr>
        <p:spPr>
          <a:xfrm>
            <a:off x="4586737" y="5055789"/>
            <a:ext cx="700311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/>
              <a:t>Mortality rate for influenza in CA (2019) was 12.5. </a:t>
            </a:r>
          </a:p>
          <a:p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0A5143D-22DE-64DF-924F-916030EC6CD4}"/>
              </a:ext>
            </a:extLst>
          </p:cNvPr>
          <p:cNvSpPr txBox="1"/>
          <p:nvPr/>
        </p:nvSpPr>
        <p:spPr>
          <a:xfrm>
            <a:off x="5188888" y="6297390"/>
            <a:ext cx="700311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Source: https://</a:t>
            </a:r>
            <a:r>
              <a:rPr lang="en-US" sz="1200" dirty="0" err="1"/>
              <a:t>www.cdc.gov</a:t>
            </a:r>
            <a:r>
              <a:rPr lang="en-US" sz="1200" dirty="0"/>
              <a:t>/</a:t>
            </a:r>
            <a:r>
              <a:rPr lang="en-US" sz="1200" dirty="0" err="1"/>
              <a:t>nchs</a:t>
            </a:r>
            <a:r>
              <a:rPr lang="en-US" sz="1200" dirty="0"/>
              <a:t>/pressroom/</a:t>
            </a:r>
            <a:r>
              <a:rPr lang="en-US" sz="1200" dirty="0" err="1"/>
              <a:t>sosmap</a:t>
            </a:r>
            <a:r>
              <a:rPr lang="en-US" sz="1200" dirty="0"/>
              <a:t>/</a:t>
            </a:r>
            <a:r>
              <a:rPr lang="en-US" sz="1200" dirty="0" err="1"/>
              <a:t>flu_pneumonia_mortality</a:t>
            </a:r>
            <a:r>
              <a:rPr lang="en-US" sz="1200" dirty="0"/>
              <a:t>/</a:t>
            </a:r>
            <a:r>
              <a:rPr lang="en-US" sz="1200" dirty="0" err="1"/>
              <a:t>flu_pneumonia.htm</a:t>
            </a:r>
            <a:endParaRPr lang="en-US" sz="1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1699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78D97-DD96-4A7A-8CBF-E8C82458A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256" y="2170058"/>
            <a:ext cx="11552157" cy="2641876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sz="3600" dirty="0">
                <a:solidFill>
                  <a:srgbClr val="FFFFFF"/>
                </a:solidFill>
              </a:rPr>
              <a:t>Mono county metrics</a:t>
            </a:r>
            <a:br>
              <a:rPr lang="en-US" sz="3600" dirty="0">
                <a:solidFill>
                  <a:srgbClr val="FFFFFF"/>
                </a:solidFill>
              </a:rPr>
            </a:br>
            <a:br>
              <a:rPr lang="en-US" sz="3600" dirty="0">
                <a:solidFill>
                  <a:srgbClr val="FFFFFF"/>
                </a:solidFill>
              </a:rPr>
            </a:br>
            <a:br>
              <a:rPr lang="en-US" sz="2200" dirty="0">
                <a:solidFill>
                  <a:srgbClr val="FFFFFF"/>
                </a:solidFill>
              </a:rPr>
            </a:br>
            <a:r>
              <a:rPr lang="en-US" sz="2200" dirty="0">
                <a:solidFill>
                  <a:srgbClr val="FFFFFF"/>
                </a:solidFill>
              </a:rPr>
              <a:t>Tested – 2,553</a:t>
            </a:r>
            <a:br>
              <a:rPr lang="en-US" sz="2200" dirty="0">
                <a:solidFill>
                  <a:srgbClr val="FFFFFF"/>
                </a:solidFill>
              </a:rPr>
            </a:br>
            <a:r>
              <a:rPr lang="en-US" sz="2200" dirty="0">
                <a:solidFill>
                  <a:srgbClr val="FFFFFF"/>
                </a:solidFill>
              </a:rPr>
              <a:t>Negative – 2,347</a:t>
            </a:r>
            <a:br>
              <a:rPr lang="en-US" sz="2200" dirty="0">
                <a:solidFill>
                  <a:srgbClr val="FFFFFF"/>
                </a:solidFill>
              </a:rPr>
            </a:br>
            <a:r>
              <a:rPr lang="en-US" sz="2200" dirty="0">
                <a:solidFill>
                  <a:srgbClr val="FFFFFF"/>
                </a:solidFill>
              </a:rPr>
              <a:t>pending - 125</a:t>
            </a:r>
            <a:br>
              <a:rPr lang="en-US" sz="2200" dirty="0">
                <a:solidFill>
                  <a:srgbClr val="FFFFFF"/>
                </a:solidFill>
              </a:rPr>
            </a:br>
            <a:r>
              <a:rPr lang="en-US" sz="2200" dirty="0">
                <a:solidFill>
                  <a:srgbClr val="FFFFFF"/>
                </a:solidFill>
              </a:rPr>
              <a:t>Positive –  84</a:t>
            </a:r>
            <a:br>
              <a:rPr lang="en-US" sz="2200" dirty="0">
                <a:solidFill>
                  <a:srgbClr val="FFFFFF"/>
                </a:solidFill>
              </a:rPr>
            </a:br>
            <a:r>
              <a:rPr lang="en-US" sz="2200" dirty="0">
                <a:solidFill>
                  <a:srgbClr val="FFFFFF"/>
                </a:solidFill>
              </a:rPr>
              <a:t>deaths - 1</a:t>
            </a:r>
            <a:br>
              <a:rPr lang="en-US" sz="2200" dirty="0">
                <a:solidFill>
                  <a:srgbClr val="FFFFFF"/>
                </a:solidFill>
              </a:rPr>
            </a:br>
            <a:r>
              <a:rPr lang="en-US" sz="2200" dirty="0">
                <a:solidFill>
                  <a:srgbClr val="FFFFFF"/>
                </a:solidFill>
              </a:rPr>
              <a:t>positivity rate – 3.29%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505F9A3-A877-4416-BD59-8C4DA1658B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7428" y="5491992"/>
            <a:ext cx="11029615" cy="600556"/>
          </a:xfrm>
        </p:spPr>
        <p:txBody>
          <a:bodyPr>
            <a:normAutofit fontScale="77500" lnSpcReduction="20000"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Total positive cases (PCR Conf): 2997 </a:t>
            </a:r>
            <a:r>
              <a:rPr lang="en-US" sz="2800" b="1" u="sng" dirty="0">
                <a:solidFill>
                  <a:schemeClr val="bg1"/>
                </a:solidFill>
              </a:rPr>
              <a:t>Positivity rate: </a:t>
            </a:r>
            <a:r>
              <a:rPr lang="en-US" sz="2800" b="1" u="sng" dirty="0">
                <a:solidFill>
                  <a:srgbClr val="FF0000"/>
                </a:solidFill>
              </a:rPr>
              <a:t>8%</a:t>
            </a:r>
            <a:r>
              <a:rPr lang="en-US" sz="2800" b="1" u="sng" dirty="0">
                <a:solidFill>
                  <a:schemeClr val="bg1"/>
                </a:solidFill>
              </a:rPr>
              <a:t>/ </a:t>
            </a:r>
            <a:r>
              <a:rPr lang="en-US" sz="2800" u="sng" dirty="0">
                <a:solidFill>
                  <a:schemeClr val="bg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Case Rate/100,000: </a:t>
            </a:r>
            <a:r>
              <a:rPr lang="en-US" sz="2800" u="sng" dirty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20.5</a:t>
            </a:r>
            <a:endParaRPr lang="en-US" sz="2800" b="1" u="sng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pic>
        <p:nvPicPr>
          <p:cNvPr id="1026" name="Picture 3">
            <a:extLst>
              <a:ext uri="{FF2B5EF4-FFF2-40B4-BE49-F238E27FC236}">
                <a16:creationId xmlns:a16="http://schemas.microsoft.com/office/drawing/2014/main" id="{2BA2D3D8-3CCB-9F30-DD4C-26DF044D3B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583" y="665922"/>
            <a:ext cx="11540833" cy="4436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740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DD651B61-325E-4E73-8445-38B0DE8AAA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42E5253-D3AC-4AC2-B766-8B34F13C2F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0AE8D57-436A-4073-9A75-15BB5949F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E2852671-8EB6-4EAF-8AF8-65CF3FD66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26B4480E-B7FF-4481-890E-043A69AE6F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79394E1F-0B5F-497D-B2A6-8383A2A548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38068" y="457200"/>
            <a:ext cx="3703320" cy="5935133"/>
            <a:chOff x="438068" y="457200"/>
            <a:chExt cx="3703320" cy="5935133"/>
          </a:xfrm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1F1FF39A-AC3C-4066-9D4C-519AA22812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8068" y="601201"/>
              <a:ext cx="3702134" cy="5791132"/>
            </a:xfrm>
            <a:prstGeom prst="rect">
              <a:avLst/>
            </a:prstGeom>
            <a:solidFill>
              <a:srgbClr val="465359">
                <a:alpha val="97000"/>
              </a:srgbClr>
            </a:solidFill>
            <a:ln w="6350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64C13BAB-7C00-4D21-A857-E3D41C0A2A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8068" y="457200"/>
              <a:ext cx="3703320" cy="94997"/>
            </a:xfrm>
            <a:prstGeom prst="rect">
              <a:avLst/>
            </a:prstGeom>
            <a:solidFill>
              <a:srgbClr val="46535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E09E3C0-A5C7-0341-9C0C-7E27E3675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200" y="1524001"/>
            <a:ext cx="3412067" cy="347838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600">
                <a:solidFill>
                  <a:srgbClr val="FFFFFF"/>
                </a:solidFill>
              </a:rPr>
              <a:t>Recent mETrics</a:t>
            </a:r>
            <a:endParaRPr lang="en-US" sz="3600" dirty="0">
              <a:solidFill>
                <a:srgbClr val="FFFFFF"/>
              </a:solidFill>
            </a:endParaRPr>
          </a:p>
        </p:txBody>
      </p:sp>
      <p:pic>
        <p:nvPicPr>
          <p:cNvPr id="4" name="Picture 3" descr="Chart, bar chart&#10;&#10;Description automatically generated">
            <a:extLst>
              <a:ext uri="{FF2B5EF4-FFF2-40B4-BE49-F238E27FC236}">
                <a16:creationId xmlns:a16="http://schemas.microsoft.com/office/drawing/2014/main" id="{D6E09F05-D3AD-81F5-F702-AD5C871B31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3607" y="1317736"/>
            <a:ext cx="7645126" cy="4138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82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1DDC3EF6-2EA5-44B3-94C7-9DDA67A12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7925A9A-E9FA-496E-9C09-7C2845E006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073ABB4-E164-4CBF-ADFF-25552BB791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20C97E5C-C165-417B-BBDE-6701E226BE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95D0E1C6-221C-4835-B0D4-24184F6B6E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noFill/>
          <a:ln>
            <a:solidFill>
              <a:srgbClr val="5885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98F2782-0AD1-4AB6-BBB8-3BA1BB416C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6" y="643468"/>
            <a:ext cx="10905067" cy="557106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Chart&#10;&#10;Description automatically generated">
            <a:extLst>
              <a:ext uri="{FF2B5EF4-FFF2-40B4-BE49-F238E27FC236}">
                <a16:creationId xmlns:a16="http://schemas.microsoft.com/office/drawing/2014/main" id="{0AC94854-A656-7A9B-7072-657EC7E5C2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9961" y="1005840"/>
            <a:ext cx="10607057" cy="5002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0923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6F768-05AF-8E4B-A755-562869919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Number of POSITIVE cases by week for the past month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55F0A8B-3DD4-B640-9FAF-C91B73056842}"/>
              </a:ext>
            </a:extLst>
          </p:cNvPr>
          <p:cNvSpPr txBox="1"/>
          <p:nvPr/>
        </p:nvSpPr>
        <p:spPr>
          <a:xfrm>
            <a:off x="3823858" y="2098383"/>
            <a:ext cx="4716567" cy="1449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i="1" dirty="0"/>
              <a:t>4/17 – 4/23: </a:t>
            </a:r>
            <a:r>
              <a:rPr lang="en-US" sz="3600" b="1" i="1" dirty="0">
                <a:solidFill>
                  <a:srgbClr val="FF0000"/>
                </a:solidFill>
              </a:rPr>
              <a:t>8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i="1" dirty="0"/>
              <a:t>4/24 -4/30: </a:t>
            </a:r>
            <a:r>
              <a:rPr lang="en-US" sz="3600" b="1" i="1" dirty="0">
                <a:solidFill>
                  <a:srgbClr val="FF0000"/>
                </a:solidFill>
              </a:rPr>
              <a:t>10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i="1" dirty="0"/>
              <a:t>5/1 -5/7: </a:t>
            </a:r>
            <a:r>
              <a:rPr lang="en-US" sz="3600" b="1" i="1" dirty="0">
                <a:solidFill>
                  <a:srgbClr val="FF0000"/>
                </a:solidFill>
              </a:rPr>
              <a:t>23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i="1" dirty="0"/>
              <a:t>5/8 -5/14: </a:t>
            </a:r>
            <a:r>
              <a:rPr lang="en-US" sz="3600" b="1" i="1" dirty="0">
                <a:solidFill>
                  <a:srgbClr val="FF0000"/>
                </a:solidFill>
              </a:rPr>
              <a:t>20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dirty="0">
              <a:solidFill>
                <a:schemeClr val="accent2"/>
              </a:solidFill>
            </a:endParaRPr>
          </a:p>
          <a:p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u="sng" dirty="0">
              <a:solidFill>
                <a:srgbClr val="FF0000"/>
              </a:solidFill>
            </a:endParaRPr>
          </a:p>
          <a:p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15913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858DF7D-C2D0-4B03-A7A0-2F06B789EE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26B711-3121-40B0-8377-A64F3DC00C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45C4D3D-ABBA-4B4E-93E5-01E3437198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8DDD5E5-0097-4C6C-B266-5732EDA96C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952EF87-C74F-4D3F-9CAD-EEA1733C9B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597643"/>
            <a:ext cx="3703320" cy="5792922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77FF6F-8C34-4DA9-8EF3-FE3A3F60BB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148" y="1037967"/>
            <a:ext cx="3054091" cy="4709131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FFFEFF"/>
                </a:solidFill>
              </a:rPr>
              <a:t>Hospital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E928C6-39E6-40CC-843A-42B234940F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4935" y="1037968"/>
            <a:ext cx="6725899" cy="4820832"/>
          </a:xfrm>
        </p:spPr>
        <p:txBody>
          <a:bodyPr>
            <a:normAutofit/>
          </a:bodyPr>
          <a:lstStyle/>
          <a:p>
            <a:r>
              <a:rPr lang="en-US" sz="2400" dirty="0"/>
              <a:t>No current COVID-19 related hospitalizations</a:t>
            </a:r>
          </a:p>
          <a:p>
            <a:r>
              <a:rPr lang="en-US" sz="2400" dirty="0"/>
              <a:t>Status = Green</a:t>
            </a:r>
          </a:p>
        </p:txBody>
      </p:sp>
    </p:spTree>
    <p:extLst>
      <p:ext uri="{BB962C8B-B14F-4D97-AF65-F5344CB8AC3E}">
        <p14:creationId xmlns:p14="http://schemas.microsoft.com/office/powerpoint/2010/main" val="18990418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858DF7D-C2D0-4B03-A7A0-2F06B789EE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26B711-3121-40B0-8377-A64F3DC00C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45C4D3D-ABBA-4B4E-93E5-01E3437198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8DDD5E5-0097-4C6C-B266-5732EDA96C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952EF87-C74F-4D3F-9CAD-EEA1733C9B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597643"/>
            <a:ext cx="3703320" cy="5792922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77FF6F-8C34-4DA9-8EF3-FE3A3F60BB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148" y="1037967"/>
            <a:ext cx="3054091" cy="4709131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FFFEFF"/>
                </a:solidFill>
              </a:rPr>
              <a:t>Major Milestone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E928C6-39E6-40CC-843A-42B234940F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4935" y="1037968"/>
            <a:ext cx="6725899" cy="4820832"/>
          </a:xfrm>
        </p:spPr>
        <p:txBody>
          <a:bodyPr>
            <a:normAutofit/>
          </a:bodyPr>
          <a:lstStyle/>
          <a:p>
            <a:r>
              <a:rPr lang="en-US" sz="2400" dirty="0"/>
              <a:t>1,000,000 + U.S. COVID-19 related deaths</a:t>
            </a:r>
          </a:p>
          <a:p>
            <a:r>
              <a:rPr lang="en-US" sz="2400" dirty="0"/>
              <a:t>1/330</a:t>
            </a:r>
          </a:p>
          <a:p>
            <a:r>
              <a:rPr lang="en-US" sz="2400" dirty="0"/>
              <a:t>675,000 Spanish Flu related deaths</a:t>
            </a:r>
          </a:p>
          <a:p>
            <a:r>
              <a:rPr lang="en-US" sz="2400" dirty="0"/>
              <a:t>620,000 Civil War deaths</a:t>
            </a:r>
          </a:p>
          <a:p>
            <a:r>
              <a:rPr lang="en-US" sz="2400" dirty="0"/>
              <a:t>405,399 World War II deaths</a:t>
            </a:r>
          </a:p>
          <a:p>
            <a:r>
              <a:rPr lang="en-US" sz="2400" dirty="0"/>
              <a:t>117,000 World War I deaths</a:t>
            </a:r>
          </a:p>
          <a:p>
            <a:r>
              <a:rPr lang="en-US" sz="2400" dirty="0"/>
              <a:t>47,434 Vietnam War deaths</a:t>
            </a:r>
          </a:p>
          <a:p>
            <a:r>
              <a:rPr lang="en-US" sz="2400" dirty="0"/>
              <a:t>12,000 – 52,000 annual Flu deaths </a:t>
            </a:r>
          </a:p>
        </p:txBody>
      </p:sp>
    </p:spTree>
    <p:extLst>
      <p:ext uri="{BB962C8B-B14F-4D97-AF65-F5344CB8AC3E}">
        <p14:creationId xmlns:p14="http://schemas.microsoft.com/office/powerpoint/2010/main" val="1874572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16A28-A9B5-82A5-5422-14C71780A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Risk for COVID-19 Infection, Hospitalization, and Death By Age Group</a:t>
            </a:r>
            <a:br>
              <a:rPr lang="en-US" dirty="0"/>
            </a:br>
            <a:endParaRPr lang="en-US" dirty="0"/>
          </a:p>
        </p:txBody>
      </p:sp>
      <p:pic>
        <p:nvPicPr>
          <p:cNvPr id="5" name="Content Placeholder 4" descr="Table&#10;&#10;Description automatically generated">
            <a:extLst>
              <a:ext uri="{FF2B5EF4-FFF2-40B4-BE49-F238E27FC236}">
                <a16:creationId xmlns:a16="http://schemas.microsoft.com/office/drawing/2014/main" id="{7FD4D721-B625-7526-9BDE-E63F60C10C0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1800" y="1864462"/>
            <a:ext cx="11988399" cy="4291382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5F8BB45-463E-4547-9F8F-5760581397FC}"/>
              </a:ext>
            </a:extLst>
          </p:cNvPr>
          <p:cNvSpPr txBox="1"/>
          <p:nvPr/>
        </p:nvSpPr>
        <p:spPr>
          <a:xfrm>
            <a:off x="3812390" y="6439146"/>
            <a:ext cx="85467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Source: https://</a:t>
            </a:r>
            <a:r>
              <a:rPr lang="en-US" sz="1200" dirty="0" err="1"/>
              <a:t>www.cdc.gov</a:t>
            </a:r>
            <a:r>
              <a:rPr lang="en-US" sz="1200" dirty="0"/>
              <a:t>/coronavirus/2019-ncov/covid-data/investigations-discovery/hospitalization-death-by-</a:t>
            </a:r>
            <a:r>
              <a:rPr lang="en-US" sz="1200" dirty="0" err="1"/>
              <a:t>age.html</a:t>
            </a:r>
            <a:r>
              <a:rPr lang="en-US" sz="1200" dirty="0"/>
              <a:t> </a:t>
            </a:r>
          </a:p>
        </p:txBody>
      </p:sp>
      <p:sp>
        <p:nvSpPr>
          <p:cNvPr id="7" name="Frame 6">
            <a:extLst>
              <a:ext uri="{FF2B5EF4-FFF2-40B4-BE49-F238E27FC236}">
                <a16:creationId xmlns:a16="http://schemas.microsoft.com/office/drawing/2014/main" id="{7AD2BA9D-FCC0-22CB-D932-E2B8810D18AE}"/>
              </a:ext>
            </a:extLst>
          </p:cNvPr>
          <p:cNvSpPr/>
          <p:nvPr/>
        </p:nvSpPr>
        <p:spPr>
          <a:xfrm>
            <a:off x="4070556" y="1916081"/>
            <a:ext cx="1371600" cy="4291382"/>
          </a:xfrm>
          <a:prstGeom prst="frame">
            <a:avLst>
              <a:gd name="adj1" fmla="val 7124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57909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E6C8E6EB-4C59-429B-97E4-72A058CFC4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B5B90362-AFCC-46A9-B41C-A257A8C5B3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F71EF7F1-38BA-471D-8CD4-2A9AE8E355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C0524398-BFB4-4C4A-8317-83B8729F9B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E08D4B6A-8113-4DFB-B82E-B60CAC8E0A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9822E561-F97C-4CBB-A9A6-A6BF6317BC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E09CC9-262D-82C7-7522-B6FF577D3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620" y="863695"/>
            <a:ext cx="3511233" cy="377999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dirty="0">
                <a:solidFill>
                  <a:srgbClr val="FFFFFF"/>
                </a:solidFill>
              </a:rPr>
              <a:t>COVID-19 death risk ratio &amp; comorbid conditions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B01B0E58-A5C8-4CDA-A2E0-35DF94E59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620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5" name="Content Placeholder 4" descr="Scatter chart&#10;&#10;Description automatically generated">
            <a:extLst>
              <a:ext uri="{FF2B5EF4-FFF2-40B4-BE49-F238E27FC236}">
                <a16:creationId xmlns:a16="http://schemas.microsoft.com/office/drawing/2014/main" id="{58ED3804-0ED9-C3C1-4415-3639647EA93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-2" b="1178"/>
          <a:stretch/>
        </p:blipFill>
        <p:spPr>
          <a:xfrm>
            <a:off x="4654295" y="457200"/>
            <a:ext cx="7086151" cy="58996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67EFA77-6C86-F959-B07D-5A0F508DED19}"/>
              </a:ext>
            </a:extLst>
          </p:cNvPr>
          <p:cNvSpPr txBox="1"/>
          <p:nvPr/>
        </p:nvSpPr>
        <p:spPr>
          <a:xfrm>
            <a:off x="5648632" y="6400800"/>
            <a:ext cx="66515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Source: https://</a:t>
            </a:r>
            <a:r>
              <a:rPr lang="en-US" sz="1200" dirty="0" err="1"/>
              <a:t>www.cdc.gov</a:t>
            </a:r>
            <a:r>
              <a:rPr lang="en-US" sz="1200" dirty="0"/>
              <a:t>/coronavirus/2019-ncov/hcp/clinical-care/</a:t>
            </a:r>
            <a:r>
              <a:rPr lang="en-US" sz="1200" dirty="0" err="1"/>
              <a:t>underlyingconditions.html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4159921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DividendVTI">
  <a:themeElements>
    <a:clrScheme name="Aspect">
      <a:dk1>
        <a:sysClr val="windowText" lastClr="000000"/>
      </a:dk1>
      <a:lt1>
        <a:sysClr val="window" lastClr="FFFFFF"/>
      </a:lt1>
      <a:dk2>
        <a:srgbClr val="585753"/>
      </a:dk2>
      <a:lt2>
        <a:srgbClr val="EBDDC3"/>
      </a:lt2>
      <a:accent1>
        <a:srgbClr val="71B9E4"/>
      </a:accent1>
      <a:accent2>
        <a:srgbClr val="E25D3C"/>
      </a:accent2>
      <a:accent3>
        <a:srgbClr val="BDB59D"/>
      </a:accent3>
      <a:accent4>
        <a:srgbClr val="A5AB81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Dividend">
      <a:majorFont>
        <a:latin typeface="Franklin Gothic Demi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71B988E8AE8DE43912B5E61FE69E65F" ma:contentTypeVersion="8" ma:contentTypeDescription="Create a new document." ma:contentTypeScope="" ma:versionID="77862f7d2f2213ac888a09144c8cc9fc">
  <xsd:schema xmlns:xsd="http://www.w3.org/2001/XMLSchema" xmlns:xs="http://www.w3.org/2001/XMLSchema" xmlns:p="http://schemas.microsoft.com/office/2006/metadata/properties" xmlns:ns3="bef820db-cce1-49ea-a11d-2f21cf9943b4" targetNamespace="http://schemas.microsoft.com/office/2006/metadata/properties" ma:root="true" ma:fieldsID="3507118d4d9ec990b3c0da2321d45b13" ns3:_="">
    <xsd:import namespace="bef820db-cce1-49ea-a11d-2f21cf9943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f820db-cce1-49ea-a11d-2f21cf9943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BD2D995-20F0-4C14-BF62-1248AB4B484D}">
  <ds:schemaRefs>
    <ds:schemaRef ds:uri="http://schemas.microsoft.com/office/2006/metadata/properties"/>
    <ds:schemaRef ds:uri="http://www.w3.org/2000/xmlns/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BB3242A4-1E6A-4E02-809C-4A24066EC01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E3CB50C-9E08-4835-820D-62AE29F9BD2B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bef820db-cce1-49ea-a11d-2f21cf9943b4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254</Words>
  <Application>Microsoft Office PowerPoint</Application>
  <PresentationFormat>Widescreen</PresentationFormat>
  <Paragraphs>48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Franklin Gothic Book</vt:lpstr>
      <vt:lpstr>Franklin Gothic Demi</vt:lpstr>
      <vt:lpstr>Gill Sans MT</vt:lpstr>
      <vt:lpstr>Wingdings 2</vt:lpstr>
      <vt:lpstr>DividendVTI</vt:lpstr>
      <vt:lpstr>Board of supervisors meeting   May 17, 2022</vt:lpstr>
      <vt:lpstr>Mono county metrics   Tested – 2,553 Negative – 2,347 pending - 125 Positive –  84 deaths - 1 positivity rate – 3.29%</vt:lpstr>
      <vt:lpstr>Recent mETrics</vt:lpstr>
      <vt:lpstr>PowerPoint Presentation</vt:lpstr>
      <vt:lpstr>Number of POSITIVE cases by week for the past month</vt:lpstr>
      <vt:lpstr>Hospital Status</vt:lpstr>
      <vt:lpstr>Major Milestone</vt:lpstr>
      <vt:lpstr>Risk for COVID-19 Infection, Hospitalization, and Death By Age Group </vt:lpstr>
      <vt:lpstr>COVID-19 death risk ratio &amp; comorbid conditions</vt:lpstr>
      <vt:lpstr>Mono county covid mortality rate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Board of supervisors meeting   August 3, 2021</dc:title>
  <dc:creator/>
  <cp:lastModifiedBy/>
  <cp:revision>3</cp:revision>
  <dcterms:created xsi:type="dcterms:W3CDTF">2020-08-19T21:11:28Z</dcterms:created>
  <dcterms:modified xsi:type="dcterms:W3CDTF">2022-05-17T15:42:20Z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0x010100A71B988E8AE8DE43912B5E61FE69E65F</vt:lpwstr>
  </property>
</Properties>
</file>