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15"/>
  </p:notesMasterIdLst>
  <p:handoutMasterIdLst>
    <p:handoutMasterId r:id="rId16"/>
  </p:handoutMasterIdLst>
  <p:sldIdLst>
    <p:sldId id="273" r:id="rId5"/>
    <p:sldId id="429" r:id="rId6"/>
    <p:sldId id="446" r:id="rId7"/>
    <p:sldId id="491" r:id="rId8"/>
    <p:sldId id="468" r:id="rId9"/>
    <p:sldId id="477" r:id="rId10"/>
    <p:sldId id="492" r:id="rId11"/>
    <p:sldId id="493" r:id="rId12"/>
    <p:sldId id="495" r:id="rId13"/>
    <p:sldId id="494" r:id="rId14"/>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DE78124-DA41-4979-A469-5F43E857405E}">
          <p14:sldIdLst>
            <p14:sldId id="273"/>
            <p14:sldId id="429"/>
            <p14:sldId id="446"/>
            <p14:sldId id="491"/>
            <p14:sldId id="468"/>
            <p14:sldId id="477"/>
            <p14:sldId id="492"/>
            <p14:sldId id="493"/>
            <p14:sldId id="495"/>
            <p14:sldId id="49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autoAdjust="0"/>
    <p:restoredTop sz="94818" autoAdjust="0"/>
  </p:normalViewPr>
  <p:slideViewPr>
    <p:cSldViewPr snapToGrid="0">
      <p:cViewPr varScale="1">
        <p:scale>
          <a:sx n="103" d="100"/>
          <a:sy n="103" d="100"/>
        </p:scale>
        <p:origin x="114" y="30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020"/>
    </p:cViewPr>
  </p:sorterViewPr>
  <p:notesViewPr>
    <p:cSldViewPr snapToGrid="0">
      <p:cViewPr varScale="1">
        <p:scale>
          <a:sx n="51" d="100"/>
          <a:sy n="51" d="100"/>
        </p:scale>
        <p:origin x="294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oleObject" Target="file:///C:\Users\bwheeler\AppData\Local\Microsoft\Windows\INetCache\Content.Outlook\XB6I3XHW\BOS%20Graph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bwheeler\AppData\Local\Microsoft\Windows\INetCache\Content.Outlook\XB6I3XHW\BOS%20Graphs.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US"/>
              <a:t>Population Adjusted Case Rate per 100,000</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Sheet1!$H$1</c:f>
              <c:strCache>
                <c:ptCount val="1"/>
                <c:pt idx="0">
                  <c:v>Case Rate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Sheet1!$A$61:$A$68</c:f>
              <c:strCache>
                <c:ptCount val="8"/>
                <c:pt idx="0">
                  <c:v>2/27-3/5</c:v>
                </c:pt>
                <c:pt idx="1">
                  <c:v>3/6-3/12</c:v>
                </c:pt>
                <c:pt idx="2">
                  <c:v>3/13-3/19</c:v>
                </c:pt>
                <c:pt idx="3">
                  <c:v>3/20-3/26</c:v>
                </c:pt>
                <c:pt idx="4">
                  <c:v>3/27-4/2</c:v>
                </c:pt>
                <c:pt idx="5">
                  <c:v>4/3-4/9</c:v>
                </c:pt>
                <c:pt idx="6">
                  <c:v>4/10-4/16</c:v>
                </c:pt>
                <c:pt idx="7">
                  <c:v>4/17-4/23</c:v>
                </c:pt>
              </c:strCache>
            </c:strRef>
          </c:cat>
          <c:val>
            <c:numRef>
              <c:f>Sheet1!$H$61:$H$68</c:f>
              <c:numCache>
                <c:formatCode>0.0</c:formatCode>
                <c:ptCount val="8"/>
                <c:pt idx="0">
                  <c:v>3.0688967316249807</c:v>
                </c:pt>
                <c:pt idx="1">
                  <c:v>3.0688967316249807</c:v>
                </c:pt>
                <c:pt idx="2">
                  <c:v>8.1837246176666145</c:v>
                </c:pt>
                <c:pt idx="3">
                  <c:v>5.1148278860416347</c:v>
                </c:pt>
                <c:pt idx="4">
                  <c:v>3.0688967316249807</c:v>
                </c:pt>
                <c:pt idx="5">
                  <c:v>8.1837246176666145</c:v>
                </c:pt>
                <c:pt idx="6">
                  <c:v>18.413380389749886</c:v>
                </c:pt>
                <c:pt idx="7">
                  <c:v>12.275586926499923</c:v>
                </c:pt>
              </c:numCache>
            </c:numRef>
          </c:val>
          <c:extLst>
            <c:ext xmlns:c16="http://schemas.microsoft.com/office/drawing/2014/chart" uri="{C3380CC4-5D6E-409C-BE32-E72D297353CC}">
              <c16:uniqueId val="{00000000-144A-4A68-B5EE-32612750F33F}"/>
            </c:ext>
          </c:extLst>
        </c:ser>
        <c:dLbls>
          <c:dLblPos val="outEnd"/>
          <c:showLegendKey val="0"/>
          <c:showVal val="1"/>
          <c:showCatName val="0"/>
          <c:showSerName val="0"/>
          <c:showPercent val="0"/>
          <c:showBubbleSize val="0"/>
        </c:dLbls>
        <c:gapWidth val="219"/>
        <c:overlap val="-27"/>
        <c:axId val="1175297856"/>
        <c:axId val="1118861968"/>
      </c:barChart>
      <c:catAx>
        <c:axId val="1175297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118861968"/>
        <c:crosses val="autoZero"/>
        <c:auto val="1"/>
        <c:lblAlgn val="ctr"/>
        <c:lblOffset val="100"/>
        <c:noMultiLvlLbl val="0"/>
      </c:catAx>
      <c:valAx>
        <c:axId val="111886196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17529785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sz="12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New Positives per Week</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2501850349114065E-2"/>
          <c:y val="0.1053566958698373"/>
          <c:w val="0.95523314398837178"/>
          <c:h val="0.76098035930740193"/>
        </c:manualLayout>
      </c:layout>
      <c:barChart>
        <c:barDir val="col"/>
        <c:grouping val="clustered"/>
        <c:varyColors val="0"/>
        <c:ser>
          <c:idx val="0"/>
          <c:order val="0"/>
          <c:tx>
            <c:strRef>
              <c:f>Sheet1!$B$1</c:f>
              <c:strCache>
                <c:ptCount val="1"/>
                <c:pt idx="0">
                  <c:v>New Positives by Episiode Date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Sheet1!$A$2:$A$70</c:f>
              <c:strCache>
                <c:ptCount val="69"/>
                <c:pt idx="0">
                  <c:v>1/10-1/16</c:v>
                </c:pt>
                <c:pt idx="1">
                  <c:v>1/17-1/23</c:v>
                </c:pt>
                <c:pt idx="2">
                  <c:v>1/24-1/30</c:v>
                </c:pt>
                <c:pt idx="3">
                  <c:v>1/31-2/6</c:v>
                </c:pt>
                <c:pt idx="4">
                  <c:v>2/7-2/13</c:v>
                </c:pt>
                <c:pt idx="5">
                  <c:v>2/14-2/20 </c:v>
                </c:pt>
                <c:pt idx="6">
                  <c:v>2/21-2/27</c:v>
                </c:pt>
                <c:pt idx="7">
                  <c:v>2/28-3/6</c:v>
                </c:pt>
                <c:pt idx="8">
                  <c:v>3/7-3/13</c:v>
                </c:pt>
                <c:pt idx="9">
                  <c:v>3/14-3/20</c:v>
                </c:pt>
                <c:pt idx="10">
                  <c:v>3/21-3/27</c:v>
                </c:pt>
                <c:pt idx="11">
                  <c:v>3/28-4/3</c:v>
                </c:pt>
                <c:pt idx="12">
                  <c:v>4/4-4/10</c:v>
                </c:pt>
                <c:pt idx="13">
                  <c:v>4/11-4/17</c:v>
                </c:pt>
                <c:pt idx="14">
                  <c:v>4/18-4/24</c:v>
                </c:pt>
                <c:pt idx="15">
                  <c:v>4/25-5/1</c:v>
                </c:pt>
                <c:pt idx="16">
                  <c:v>5/2-5/8</c:v>
                </c:pt>
                <c:pt idx="17">
                  <c:v>5/9-5/15</c:v>
                </c:pt>
                <c:pt idx="18">
                  <c:v>5/16-5/22</c:v>
                </c:pt>
                <c:pt idx="19">
                  <c:v>5/23-5/29</c:v>
                </c:pt>
                <c:pt idx="20">
                  <c:v>5/30-6/5</c:v>
                </c:pt>
                <c:pt idx="21">
                  <c:v>6/6-6/12</c:v>
                </c:pt>
                <c:pt idx="22">
                  <c:v>6/13-6/19</c:v>
                </c:pt>
                <c:pt idx="23">
                  <c:v>6/20-6/26</c:v>
                </c:pt>
                <c:pt idx="24">
                  <c:v>6/27-7/3</c:v>
                </c:pt>
                <c:pt idx="25">
                  <c:v>7/4-7/10</c:v>
                </c:pt>
                <c:pt idx="26">
                  <c:v>7/11-7/17</c:v>
                </c:pt>
                <c:pt idx="27">
                  <c:v>7/18-7/24</c:v>
                </c:pt>
                <c:pt idx="28">
                  <c:v>7/25-7/31</c:v>
                </c:pt>
                <c:pt idx="29">
                  <c:v>8/1-8/7</c:v>
                </c:pt>
                <c:pt idx="30">
                  <c:v>8/8-8/14</c:v>
                </c:pt>
                <c:pt idx="31">
                  <c:v>8/15-8/21</c:v>
                </c:pt>
                <c:pt idx="32">
                  <c:v>8/22-8/28</c:v>
                </c:pt>
                <c:pt idx="33">
                  <c:v>8/29-9/4</c:v>
                </c:pt>
                <c:pt idx="34">
                  <c:v>9/5-9/11</c:v>
                </c:pt>
                <c:pt idx="35">
                  <c:v>9/12-9/18</c:v>
                </c:pt>
                <c:pt idx="36">
                  <c:v>9/19-9/25</c:v>
                </c:pt>
                <c:pt idx="37">
                  <c:v>9/26-10/2</c:v>
                </c:pt>
                <c:pt idx="38">
                  <c:v>10/3-10/9</c:v>
                </c:pt>
                <c:pt idx="39">
                  <c:v>10/10-10/16</c:v>
                </c:pt>
                <c:pt idx="40">
                  <c:v>10/17-10/23</c:v>
                </c:pt>
                <c:pt idx="41">
                  <c:v>10/24-10/30</c:v>
                </c:pt>
                <c:pt idx="42">
                  <c:v>10/31-11/6</c:v>
                </c:pt>
                <c:pt idx="43">
                  <c:v>11/7-11/13</c:v>
                </c:pt>
                <c:pt idx="44">
                  <c:v>11/14-11/20</c:v>
                </c:pt>
                <c:pt idx="45">
                  <c:v>11/21-11/27</c:v>
                </c:pt>
                <c:pt idx="46">
                  <c:v>11/28-12/4</c:v>
                </c:pt>
                <c:pt idx="47">
                  <c:v>12/5-12/11</c:v>
                </c:pt>
                <c:pt idx="48">
                  <c:v>12/12-12/18</c:v>
                </c:pt>
                <c:pt idx="49">
                  <c:v>12/19-12/25</c:v>
                </c:pt>
                <c:pt idx="50">
                  <c:v>12/26-1/1</c:v>
                </c:pt>
                <c:pt idx="51">
                  <c:v>1/2-1/8</c:v>
                </c:pt>
                <c:pt idx="52">
                  <c:v>1/9-1/15</c:v>
                </c:pt>
                <c:pt idx="53">
                  <c:v>1/16-1/22</c:v>
                </c:pt>
                <c:pt idx="54">
                  <c:v>1/23-1/29</c:v>
                </c:pt>
                <c:pt idx="55">
                  <c:v>1/30-2/5</c:v>
                </c:pt>
                <c:pt idx="56">
                  <c:v>2/6-2/12</c:v>
                </c:pt>
                <c:pt idx="57">
                  <c:v>2/13-2/19</c:v>
                </c:pt>
                <c:pt idx="58">
                  <c:v>2/20-2/26</c:v>
                </c:pt>
                <c:pt idx="59">
                  <c:v>2/27-3/5</c:v>
                </c:pt>
                <c:pt idx="60">
                  <c:v>3/6-3/12</c:v>
                </c:pt>
                <c:pt idx="61">
                  <c:v>3/13-3/19</c:v>
                </c:pt>
                <c:pt idx="62">
                  <c:v>3/20-3/26</c:v>
                </c:pt>
                <c:pt idx="63">
                  <c:v>3/27-4/2</c:v>
                </c:pt>
                <c:pt idx="64">
                  <c:v>4/3-4/9</c:v>
                </c:pt>
                <c:pt idx="65">
                  <c:v>4/10-4/16</c:v>
                </c:pt>
                <c:pt idx="66">
                  <c:v>4/17-4/23</c:v>
                </c:pt>
                <c:pt idx="67">
                  <c:v>4/24-4/30</c:v>
                </c:pt>
                <c:pt idx="68">
                  <c:v>5/1-5/7</c:v>
                </c:pt>
              </c:strCache>
            </c:strRef>
          </c:cat>
          <c:val>
            <c:numRef>
              <c:f>Sheet1!$B$2:$B$70</c:f>
              <c:numCache>
                <c:formatCode>General</c:formatCode>
                <c:ptCount val="69"/>
                <c:pt idx="0">
                  <c:v>79</c:v>
                </c:pt>
                <c:pt idx="1">
                  <c:v>29</c:v>
                </c:pt>
                <c:pt idx="2">
                  <c:v>17</c:v>
                </c:pt>
                <c:pt idx="3">
                  <c:v>20</c:v>
                </c:pt>
                <c:pt idx="4">
                  <c:v>18</c:v>
                </c:pt>
                <c:pt idx="5">
                  <c:v>5</c:v>
                </c:pt>
                <c:pt idx="6">
                  <c:v>6</c:v>
                </c:pt>
                <c:pt idx="7">
                  <c:v>6</c:v>
                </c:pt>
                <c:pt idx="8">
                  <c:v>9</c:v>
                </c:pt>
                <c:pt idx="9">
                  <c:v>15</c:v>
                </c:pt>
                <c:pt idx="10">
                  <c:v>13</c:v>
                </c:pt>
                <c:pt idx="11">
                  <c:v>4</c:v>
                </c:pt>
                <c:pt idx="12">
                  <c:v>3</c:v>
                </c:pt>
                <c:pt idx="13">
                  <c:v>1</c:v>
                </c:pt>
                <c:pt idx="14">
                  <c:v>3</c:v>
                </c:pt>
                <c:pt idx="15">
                  <c:v>2</c:v>
                </c:pt>
                <c:pt idx="16">
                  <c:v>4</c:v>
                </c:pt>
                <c:pt idx="17">
                  <c:v>0</c:v>
                </c:pt>
                <c:pt idx="18">
                  <c:v>6</c:v>
                </c:pt>
                <c:pt idx="19">
                  <c:v>3</c:v>
                </c:pt>
                <c:pt idx="20">
                  <c:v>0</c:v>
                </c:pt>
                <c:pt idx="21">
                  <c:v>1</c:v>
                </c:pt>
                <c:pt idx="22">
                  <c:v>3</c:v>
                </c:pt>
                <c:pt idx="23">
                  <c:v>0</c:v>
                </c:pt>
                <c:pt idx="24">
                  <c:v>3</c:v>
                </c:pt>
                <c:pt idx="25">
                  <c:v>2</c:v>
                </c:pt>
                <c:pt idx="26">
                  <c:v>4</c:v>
                </c:pt>
                <c:pt idx="27">
                  <c:v>16</c:v>
                </c:pt>
                <c:pt idx="28">
                  <c:v>19</c:v>
                </c:pt>
                <c:pt idx="29">
                  <c:v>26</c:v>
                </c:pt>
                <c:pt idx="30">
                  <c:v>26</c:v>
                </c:pt>
                <c:pt idx="31">
                  <c:v>32</c:v>
                </c:pt>
                <c:pt idx="32">
                  <c:v>20</c:v>
                </c:pt>
                <c:pt idx="33">
                  <c:v>31</c:v>
                </c:pt>
                <c:pt idx="34">
                  <c:v>34</c:v>
                </c:pt>
                <c:pt idx="35">
                  <c:v>38</c:v>
                </c:pt>
                <c:pt idx="36">
                  <c:v>27</c:v>
                </c:pt>
                <c:pt idx="37">
                  <c:v>39</c:v>
                </c:pt>
                <c:pt idx="38">
                  <c:v>45</c:v>
                </c:pt>
                <c:pt idx="39">
                  <c:v>35</c:v>
                </c:pt>
                <c:pt idx="40">
                  <c:v>33</c:v>
                </c:pt>
                <c:pt idx="41">
                  <c:v>35</c:v>
                </c:pt>
                <c:pt idx="42">
                  <c:v>24</c:v>
                </c:pt>
                <c:pt idx="43">
                  <c:v>24</c:v>
                </c:pt>
                <c:pt idx="44">
                  <c:v>52</c:v>
                </c:pt>
                <c:pt idx="45">
                  <c:v>65</c:v>
                </c:pt>
                <c:pt idx="46">
                  <c:v>50</c:v>
                </c:pt>
                <c:pt idx="47">
                  <c:v>25</c:v>
                </c:pt>
                <c:pt idx="48">
                  <c:v>33</c:v>
                </c:pt>
                <c:pt idx="49">
                  <c:v>76</c:v>
                </c:pt>
                <c:pt idx="50">
                  <c:v>182</c:v>
                </c:pt>
                <c:pt idx="51">
                  <c:v>436</c:v>
                </c:pt>
                <c:pt idx="52">
                  <c:v>306</c:v>
                </c:pt>
                <c:pt idx="53">
                  <c:v>107</c:v>
                </c:pt>
                <c:pt idx="54">
                  <c:v>51</c:v>
                </c:pt>
                <c:pt idx="55">
                  <c:v>45</c:v>
                </c:pt>
                <c:pt idx="56">
                  <c:v>20</c:v>
                </c:pt>
                <c:pt idx="57">
                  <c:v>16</c:v>
                </c:pt>
                <c:pt idx="58">
                  <c:v>6</c:v>
                </c:pt>
                <c:pt idx="59">
                  <c:v>3</c:v>
                </c:pt>
                <c:pt idx="60">
                  <c:v>3</c:v>
                </c:pt>
                <c:pt idx="61">
                  <c:v>8</c:v>
                </c:pt>
                <c:pt idx="62">
                  <c:v>5</c:v>
                </c:pt>
                <c:pt idx="63">
                  <c:v>3</c:v>
                </c:pt>
                <c:pt idx="64">
                  <c:v>8</c:v>
                </c:pt>
                <c:pt idx="65">
                  <c:v>18</c:v>
                </c:pt>
                <c:pt idx="66">
                  <c:v>12</c:v>
                </c:pt>
                <c:pt idx="67">
                  <c:v>12</c:v>
                </c:pt>
                <c:pt idx="68">
                  <c:v>0</c:v>
                </c:pt>
              </c:numCache>
            </c:numRef>
          </c:val>
          <c:extLst>
            <c:ext xmlns:c16="http://schemas.microsoft.com/office/drawing/2014/chart" uri="{C3380CC4-5D6E-409C-BE32-E72D297353CC}">
              <c16:uniqueId val="{00000000-C649-4971-BD3E-675E3C5DCCE3}"/>
            </c:ext>
          </c:extLst>
        </c:ser>
        <c:dLbls>
          <c:dLblPos val="outEnd"/>
          <c:showLegendKey val="0"/>
          <c:showVal val="1"/>
          <c:showCatName val="0"/>
          <c:showSerName val="0"/>
          <c:showPercent val="0"/>
          <c:showBubbleSize val="0"/>
        </c:dLbls>
        <c:gapWidth val="219"/>
        <c:overlap val="-27"/>
        <c:axId val="1118948448"/>
        <c:axId val="1119240512"/>
      </c:barChart>
      <c:catAx>
        <c:axId val="1118948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19240512"/>
        <c:crosses val="autoZero"/>
        <c:auto val="1"/>
        <c:lblAlgn val="ctr"/>
        <c:lblOffset val="100"/>
        <c:noMultiLvlLbl val="0"/>
      </c:catAx>
      <c:valAx>
        <c:axId val="11192405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189484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C34DB4A-1D37-43AF-8C2E-D26AEA5825D1}"/>
              </a:ext>
            </a:extLst>
          </p:cNvPr>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ACB5D2A-EA32-4E31-808C-4CC2BF85A2BC}"/>
              </a:ext>
            </a:extLst>
          </p:cNvPr>
          <p:cNvSpPr>
            <a:spLocks noGrp="1"/>
          </p:cNvSpPr>
          <p:nvPr>
            <p:ph type="dt" sz="quarter" idx="1"/>
          </p:nvPr>
        </p:nvSpPr>
        <p:spPr>
          <a:xfrm>
            <a:off x="3978275" y="0"/>
            <a:ext cx="3043238" cy="466725"/>
          </a:xfrm>
          <a:prstGeom prst="rect">
            <a:avLst/>
          </a:prstGeom>
        </p:spPr>
        <p:txBody>
          <a:bodyPr vert="horz" lIns="91440" tIns="45720" rIns="91440" bIns="45720" rtlCol="0"/>
          <a:lstStyle>
            <a:lvl1pPr algn="r">
              <a:defRPr sz="1200"/>
            </a:lvl1pPr>
          </a:lstStyle>
          <a:p>
            <a:fld id="{F9EC402D-85DC-4058-A49E-9A5B9A2752F1}" type="datetimeFigureOut">
              <a:rPr lang="en-US" smtClean="0"/>
              <a:t>5/2/2022</a:t>
            </a:fld>
            <a:endParaRPr lang="en-US"/>
          </a:p>
        </p:txBody>
      </p:sp>
      <p:sp>
        <p:nvSpPr>
          <p:cNvPr id="4" name="Footer Placeholder 3">
            <a:extLst>
              <a:ext uri="{FF2B5EF4-FFF2-40B4-BE49-F238E27FC236}">
                <a16:creationId xmlns:a16="http://schemas.microsoft.com/office/drawing/2014/main" id="{6D6C29C0-9C87-490B-9CFA-1059C865DCFB}"/>
              </a:ext>
            </a:extLst>
          </p:cNvPr>
          <p:cNvSpPr>
            <a:spLocks noGrp="1"/>
          </p:cNvSpPr>
          <p:nvPr>
            <p:ph type="ftr" sz="quarter" idx="2"/>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14320B7-3904-4046-989C-52B362AD3B42}"/>
              </a:ext>
            </a:extLst>
          </p:cNvPr>
          <p:cNvSpPr>
            <a:spLocks noGrp="1"/>
          </p:cNvSpPr>
          <p:nvPr>
            <p:ph type="sldNum" sz="quarter" idx="3"/>
          </p:nvPr>
        </p:nvSpPr>
        <p:spPr>
          <a:xfrm>
            <a:off x="3978275" y="8842375"/>
            <a:ext cx="3043238" cy="466725"/>
          </a:xfrm>
          <a:prstGeom prst="rect">
            <a:avLst/>
          </a:prstGeom>
        </p:spPr>
        <p:txBody>
          <a:bodyPr vert="horz" lIns="91440" tIns="45720" rIns="91440" bIns="45720" rtlCol="0" anchor="b"/>
          <a:lstStyle>
            <a:lvl1pPr algn="r">
              <a:defRPr sz="1200"/>
            </a:lvl1pPr>
          </a:lstStyle>
          <a:p>
            <a:fld id="{71E8B5E1-0D9F-475A-9C18-71CEF3E2B968}" type="slidenum">
              <a:rPr lang="en-US" smtClean="0"/>
              <a:t>‹#›</a:t>
            </a:fld>
            <a:endParaRPr lang="en-US"/>
          </a:p>
        </p:txBody>
      </p:sp>
    </p:spTree>
    <p:extLst>
      <p:ext uri="{BB962C8B-B14F-4D97-AF65-F5344CB8AC3E}">
        <p14:creationId xmlns:p14="http://schemas.microsoft.com/office/powerpoint/2010/main" val="24022384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1FD618BA-3740-4769-AB1C-FF9617C1FC65}" type="datetimeFigureOut">
              <a:rPr lang="en-US" smtClean="0"/>
              <a:t>5/2/2022</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85C11C93-1C78-4DDE-BB57-05C301CC493A}" type="slidenum">
              <a:rPr lang="en-US" smtClean="0"/>
              <a:t>‹#›</a:t>
            </a:fld>
            <a:endParaRPr lang="en-US"/>
          </a:p>
        </p:txBody>
      </p:sp>
    </p:spTree>
    <p:extLst>
      <p:ext uri="{BB962C8B-B14F-4D97-AF65-F5344CB8AC3E}">
        <p14:creationId xmlns:p14="http://schemas.microsoft.com/office/powerpoint/2010/main" val="2340703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5/2/2022</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29586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5/2/2022</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69906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5/2/2022</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31224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5/2/2022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378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5/2/2022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97556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5/2/2022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41461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5/2/2022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50599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5/2/2022</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020986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5/2/2022</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89051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5/2/2022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300824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EE997D3B-4ECD-4397-A989-D5882BB322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9" name="Group 48">
            <a:extLst>
              <a:ext uri="{FF2B5EF4-FFF2-40B4-BE49-F238E27FC236}">
                <a16:creationId xmlns:a16="http://schemas.microsoft.com/office/drawing/2014/main" id="{3A852E5D-96B2-47B5-AB0F-426F231FBD4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38068" y="457201"/>
            <a:ext cx="3703320" cy="5935131"/>
            <a:chOff x="438068" y="457201"/>
            <a:chExt cx="3703320" cy="5935131"/>
          </a:xfrm>
        </p:grpSpPr>
        <p:sp>
          <p:nvSpPr>
            <p:cNvPr id="50" name="Rectangle 49">
              <a:extLst>
                <a:ext uri="{FF2B5EF4-FFF2-40B4-BE49-F238E27FC236}">
                  <a16:creationId xmlns:a16="http://schemas.microsoft.com/office/drawing/2014/main" id="{FBEA2C8A-CA20-494E-8DAA-985E842EDB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068" y="641102"/>
              <a:ext cx="3702134" cy="5751230"/>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51" name="Rectangle 50">
              <a:extLst>
                <a:ext uri="{FF2B5EF4-FFF2-40B4-BE49-F238E27FC236}">
                  <a16:creationId xmlns:a16="http://schemas.microsoft.com/office/drawing/2014/main" id="{DBAE429C-3A94-4C39-B88C-596F1E4C0A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068" y="457201"/>
              <a:ext cx="3703320" cy="9144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438068" y="4480588"/>
            <a:ext cx="3570796" cy="1797702"/>
          </a:xfrm>
        </p:spPr>
        <p:txBody>
          <a:bodyPr>
            <a:noAutofit/>
          </a:bodyPr>
          <a:lstStyle/>
          <a:p>
            <a:pPr algn="ctr">
              <a:lnSpc>
                <a:spcPct val="90000"/>
              </a:lnSpc>
            </a:pPr>
            <a:r>
              <a:rPr lang="en-US" sz="3200" dirty="0">
                <a:solidFill>
                  <a:srgbClr val="FFFFFF"/>
                </a:solidFill>
              </a:rPr>
              <a:t>Board of supervisors meeting</a:t>
            </a:r>
            <a:br>
              <a:rPr lang="en-US" sz="3200" dirty="0">
                <a:solidFill>
                  <a:srgbClr val="FFFFFF"/>
                </a:solidFill>
              </a:rPr>
            </a:br>
            <a:br>
              <a:rPr lang="en-US" sz="3200" dirty="0">
                <a:solidFill>
                  <a:srgbClr val="FFFFFF"/>
                </a:solidFill>
              </a:rPr>
            </a:br>
            <a:br>
              <a:rPr lang="en-US" sz="3200" dirty="0">
                <a:solidFill>
                  <a:srgbClr val="FFFFFF"/>
                </a:solidFill>
              </a:rPr>
            </a:br>
            <a:r>
              <a:rPr lang="en-US" sz="3200" dirty="0">
                <a:solidFill>
                  <a:srgbClr val="FFFFFF"/>
                </a:solidFill>
              </a:rPr>
              <a:t>May 03, 2022</a:t>
            </a:r>
          </a:p>
        </p:txBody>
      </p:sp>
      <p:pic>
        <p:nvPicPr>
          <p:cNvPr id="9" name="Picture 8">
            <a:extLst>
              <a:ext uri="{FF2B5EF4-FFF2-40B4-BE49-F238E27FC236}">
                <a16:creationId xmlns:a16="http://schemas.microsoft.com/office/drawing/2014/main" id="{AC5AD4F3-239E-4B7D-84BF-DE1471605D95}"/>
              </a:ext>
            </a:extLst>
          </p:cNvPr>
          <p:cNvPicPr>
            <a:picLocks noChangeAspect="1"/>
          </p:cNvPicPr>
          <p:nvPr/>
        </p:nvPicPr>
        <p:blipFill>
          <a:blip r:embed="rId2"/>
          <a:stretch>
            <a:fillRect/>
          </a:stretch>
        </p:blipFill>
        <p:spPr>
          <a:xfrm>
            <a:off x="8386957" y="5079566"/>
            <a:ext cx="3659814" cy="1556627"/>
          </a:xfrm>
          <a:prstGeom prst="rect">
            <a:avLst/>
          </a:prstGeom>
        </p:spPr>
      </p:pic>
      <p:pic>
        <p:nvPicPr>
          <p:cNvPr id="4" name="Picture 3">
            <a:extLst>
              <a:ext uri="{FF2B5EF4-FFF2-40B4-BE49-F238E27FC236}">
                <a16:creationId xmlns:a16="http://schemas.microsoft.com/office/drawing/2014/main" id="{084CBDC7-F269-4B84-B664-9FC5D4A40C08}"/>
              </a:ext>
            </a:extLst>
          </p:cNvPr>
          <p:cNvPicPr>
            <a:picLocks noChangeAspect="1"/>
          </p:cNvPicPr>
          <p:nvPr/>
        </p:nvPicPr>
        <p:blipFill>
          <a:blip r:embed="rId3"/>
          <a:stretch>
            <a:fillRect/>
          </a:stretch>
        </p:blipFill>
        <p:spPr>
          <a:xfrm>
            <a:off x="4420391" y="4971073"/>
            <a:ext cx="2159657" cy="1529177"/>
          </a:xfrm>
          <a:prstGeom prst="rect">
            <a:avLst/>
          </a:prstGeom>
        </p:spPr>
      </p:pic>
      <p:pic>
        <p:nvPicPr>
          <p:cNvPr id="11" name="Picture 10">
            <a:extLst>
              <a:ext uri="{FF2B5EF4-FFF2-40B4-BE49-F238E27FC236}">
                <a16:creationId xmlns:a16="http://schemas.microsoft.com/office/drawing/2014/main" id="{0F20B07C-F082-439E-8D0D-7AF0BBB80557}"/>
              </a:ext>
            </a:extLst>
          </p:cNvPr>
          <p:cNvPicPr>
            <a:picLocks noChangeAspect="1"/>
          </p:cNvPicPr>
          <p:nvPr/>
        </p:nvPicPr>
        <p:blipFill>
          <a:blip r:embed="rId4"/>
          <a:stretch>
            <a:fillRect/>
          </a:stretch>
        </p:blipFill>
        <p:spPr>
          <a:xfrm>
            <a:off x="6637015" y="5079566"/>
            <a:ext cx="1397748" cy="1661358"/>
          </a:xfrm>
          <a:prstGeom prst="rect">
            <a:avLst/>
          </a:prstGeom>
        </p:spPr>
      </p:pic>
      <p:pic>
        <p:nvPicPr>
          <p:cNvPr id="5" name="Picture 4">
            <a:extLst>
              <a:ext uri="{FF2B5EF4-FFF2-40B4-BE49-F238E27FC236}">
                <a16:creationId xmlns:a16="http://schemas.microsoft.com/office/drawing/2014/main" id="{80CDBE54-48BA-6043-8C9D-28E9B16F3EA5}"/>
              </a:ext>
            </a:extLst>
          </p:cNvPr>
          <p:cNvPicPr>
            <a:picLocks noChangeAspect="1"/>
          </p:cNvPicPr>
          <p:nvPr/>
        </p:nvPicPr>
        <p:blipFill>
          <a:blip r:embed="rId5"/>
          <a:stretch>
            <a:fillRect/>
          </a:stretch>
        </p:blipFill>
        <p:spPr>
          <a:xfrm>
            <a:off x="1080466" y="770056"/>
            <a:ext cx="2286000" cy="2286000"/>
          </a:xfrm>
          <a:prstGeom prst="rect">
            <a:avLst/>
          </a:prstGeom>
        </p:spPr>
      </p:pic>
      <p:pic>
        <p:nvPicPr>
          <p:cNvPr id="6" name="Picture 5">
            <a:extLst>
              <a:ext uri="{FF2B5EF4-FFF2-40B4-BE49-F238E27FC236}">
                <a16:creationId xmlns:a16="http://schemas.microsoft.com/office/drawing/2014/main" id="{F294E358-EFAF-1797-5F3D-3609C79C1C43}"/>
              </a:ext>
            </a:extLst>
          </p:cNvPr>
          <p:cNvPicPr>
            <a:picLocks noChangeAspect="1"/>
          </p:cNvPicPr>
          <p:nvPr/>
        </p:nvPicPr>
        <p:blipFill>
          <a:blip r:embed="rId6"/>
          <a:stretch>
            <a:fillRect/>
          </a:stretch>
        </p:blipFill>
        <p:spPr>
          <a:xfrm>
            <a:off x="4934998" y="641102"/>
            <a:ext cx="6818934" cy="4249829"/>
          </a:xfrm>
          <a:prstGeom prst="rect">
            <a:avLst/>
          </a:prstGeom>
        </p:spPr>
      </p:pic>
    </p:spTree>
    <p:extLst>
      <p:ext uri="{BB962C8B-B14F-4D97-AF65-F5344CB8AC3E}">
        <p14:creationId xmlns:p14="http://schemas.microsoft.com/office/powerpoint/2010/main" val="242400371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4F77FF6F-8C34-4DA9-8EF3-FE3A3F60BB06}"/>
              </a:ext>
            </a:extLst>
          </p:cNvPr>
          <p:cNvSpPr>
            <a:spLocks noGrp="1"/>
          </p:cNvSpPr>
          <p:nvPr>
            <p:ph type="title"/>
          </p:nvPr>
        </p:nvSpPr>
        <p:spPr>
          <a:xfrm>
            <a:off x="771148" y="1037967"/>
            <a:ext cx="3054091" cy="4709131"/>
          </a:xfrm>
        </p:spPr>
        <p:txBody>
          <a:bodyPr anchor="ctr">
            <a:normAutofit/>
          </a:bodyPr>
          <a:lstStyle/>
          <a:p>
            <a:r>
              <a:rPr lang="en-US" dirty="0">
                <a:solidFill>
                  <a:srgbClr val="FFFEFF"/>
                </a:solidFill>
              </a:rPr>
              <a:t>Avian Flu H5N1</a:t>
            </a:r>
          </a:p>
        </p:txBody>
      </p:sp>
      <p:sp>
        <p:nvSpPr>
          <p:cNvPr id="3" name="Content Placeholder 2">
            <a:extLst>
              <a:ext uri="{FF2B5EF4-FFF2-40B4-BE49-F238E27FC236}">
                <a16:creationId xmlns:a16="http://schemas.microsoft.com/office/drawing/2014/main" id="{DFE928C6-39E6-40CC-843A-42B234940F50}"/>
              </a:ext>
            </a:extLst>
          </p:cNvPr>
          <p:cNvSpPr>
            <a:spLocks noGrp="1"/>
          </p:cNvSpPr>
          <p:nvPr>
            <p:ph idx="1"/>
          </p:nvPr>
        </p:nvSpPr>
        <p:spPr>
          <a:xfrm>
            <a:off x="4534935" y="1037968"/>
            <a:ext cx="6725899" cy="4820832"/>
          </a:xfrm>
        </p:spPr>
        <p:txBody>
          <a:bodyPr>
            <a:normAutofit/>
          </a:bodyPr>
          <a:lstStyle/>
          <a:p>
            <a:r>
              <a:rPr lang="en-US" sz="2400" dirty="0">
                <a:effectLst/>
                <a:latin typeface="Franklin Gothic Medium" panose="020B0603020102020204" pitchFamily="34" charset="0"/>
                <a:ea typeface="Calibri" panose="020F0502020204030204" pitchFamily="34" charset="0"/>
              </a:rPr>
              <a:t>A person has tested positive for avian influenza A(H5) virus (H5 bird flu) in the U.S., as confirmed by the Centers for Disease Control and Prevention (CDC) and reported by the Colorado Department of Public Health and Environment on April 28, 2022. </a:t>
            </a:r>
          </a:p>
          <a:p>
            <a:r>
              <a:rPr lang="en-US" sz="2400" dirty="0">
                <a:effectLst/>
                <a:latin typeface="Franklin Gothic Medium" panose="020B0603020102020204" pitchFamily="34" charset="0"/>
                <a:ea typeface="Calibri" panose="020F0502020204030204" pitchFamily="34" charset="0"/>
              </a:rPr>
              <a:t>This case occurred in a person who had direct exposure to poultry and who was involved in the culling (depopulating) of poultry with presumptive H5N1 bird flu.</a:t>
            </a:r>
          </a:p>
          <a:p>
            <a:endParaRPr lang="en-US" sz="2400" dirty="0"/>
          </a:p>
        </p:txBody>
      </p:sp>
    </p:spTree>
    <p:extLst>
      <p:ext uri="{BB962C8B-B14F-4D97-AF65-F5344CB8AC3E}">
        <p14:creationId xmlns:p14="http://schemas.microsoft.com/office/powerpoint/2010/main" val="865058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78D97-DD96-4A7A-8CBF-E8C82458A983}"/>
              </a:ext>
            </a:extLst>
          </p:cNvPr>
          <p:cNvSpPr>
            <a:spLocks noGrp="1"/>
          </p:cNvSpPr>
          <p:nvPr>
            <p:ph type="title"/>
          </p:nvPr>
        </p:nvSpPr>
        <p:spPr>
          <a:xfrm>
            <a:off x="261256" y="2170058"/>
            <a:ext cx="11552157" cy="2641876"/>
          </a:xfrm>
        </p:spPr>
        <p:txBody>
          <a:bodyPr vert="horz" lIns="91440" tIns="45720" rIns="91440" bIns="45720" rtlCol="0" anchor="b">
            <a:normAutofit fontScale="90000"/>
          </a:bodyPr>
          <a:lstStyle/>
          <a:p>
            <a:pPr algn="ctr"/>
            <a:r>
              <a:rPr lang="en-US" sz="3600" dirty="0">
                <a:solidFill>
                  <a:srgbClr val="FFFFFF"/>
                </a:solidFill>
              </a:rPr>
              <a:t>Mono county metrics</a:t>
            </a:r>
            <a:br>
              <a:rPr lang="en-US" sz="3600" dirty="0">
                <a:solidFill>
                  <a:srgbClr val="FFFFFF"/>
                </a:solidFill>
              </a:rPr>
            </a:br>
            <a:br>
              <a:rPr lang="en-US" sz="3600" dirty="0">
                <a:solidFill>
                  <a:srgbClr val="FFFFFF"/>
                </a:solidFill>
              </a:rPr>
            </a:br>
            <a:br>
              <a:rPr lang="en-US" sz="2200" dirty="0">
                <a:solidFill>
                  <a:srgbClr val="FFFFFF"/>
                </a:solidFill>
              </a:rPr>
            </a:br>
            <a:r>
              <a:rPr lang="en-US" sz="2200" dirty="0">
                <a:solidFill>
                  <a:srgbClr val="FFFFFF"/>
                </a:solidFill>
              </a:rPr>
              <a:t>Tested – 2,553</a:t>
            </a:r>
            <a:br>
              <a:rPr lang="en-US" sz="2200" dirty="0">
                <a:solidFill>
                  <a:srgbClr val="FFFFFF"/>
                </a:solidFill>
              </a:rPr>
            </a:br>
            <a:r>
              <a:rPr lang="en-US" sz="2200" dirty="0">
                <a:solidFill>
                  <a:srgbClr val="FFFFFF"/>
                </a:solidFill>
              </a:rPr>
              <a:t>Negative – 2,347</a:t>
            </a:r>
            <a:br>
              <a:rPr lang="en-US" sz="2200" dirty="0">
                <a:solidFill>
                  <a:srgbClr val="FFFFFF"/>
                </a:solidFill>
              </a:rPr>
            </a:br>
            <a:r>
              <a:rPr lang="en-US" sz="2200" dirty="0">
                <a:solidFill>
                  <a:srgbClr val="FFFFFF"/>
                </a:solidFill>
              </a:rPr>
              <a:t>pending - 125</a:t>
            </a:r>
            <a:br>
              <a:rPr lang="en-US" sz="2200" dirty="0">
                <a:solidFill>
                  <a:srgbClr val="FFFFFF"/>
                </a:solidFill>
              </a:rPr>
            </a:br>
            <a:r>
              <a:rPr lang="en-US" sz="2200" dirty="0">
                <a:solidFill>
                  <a:srgbClr val="FFFFFF"/>
                </a:solidFill>
              </a:rPr>
              <a:t>Positive –  84</a:t>
            </a:r>
            <a:br>
              <a:rPr lang="en-US" sz="2200" dirty="0">
                <a:solidFill>
                  <a:srgbClr val="FFFFFF"/>
                </a:solidFill>
              </a:rPr>
            </a:br>
            <a:r>
              <a:rPr lang="en-US" sz="2200" dirty="0">
                <a:solidFill>
                  <a:srgbClr val="FFFFFF"/>
                </a:solidFill>
              </a:rPr>
              <a:t>deaths - 1</a:t>
            </a:r>
            <a:br>
              <a:rPr lang="en-US" sz="2200" dirty="0">
                <a:solidFill>
                  <a:srgbClr val="FFFFFF"/>
                </a:solidFill>
              </a:rPr>
            </a:br>
            <a:r>
              <a:rPr lang="en-US" sz="2200" dirty="0">
                <a:solidFill>
                  <a:srgbClr val="FFFFFF"/>
                </a:solidFill>
              </a:rPr>
              <a:t>positivity rate – 3.29%</a:t>
            </a:r>
          </a:p>
        </p:txBody>
      </p:sp>
      <p:sp>
        <p:nvSpPr>
          <p:cNvPr id="10" name="Text Placeholder 9">
            <a:extLst>
              <a:ext uri="{FF2B5EF4-FFF2-40B4-BE49-F238E27FC236}">
                <a16:creationId xmlns:a16="http://schemas.microsoft.com/office/drawing/2014/main" id="{1505F9A3-A877-4416-BD59-8C4DA1658BD0}"/>
              </a:ext>
            </a:extLst>
          </p:cNvPr>
          <p:cNvSpPr>
            <a:spLocks noGrp="1"/>
          </p:cNvSpPr>
          <p:nvPr>
            <p:ph type="body" idx="1"/>
          </p:nvPr>
        </p:nvSpPr>
        <p:spPr>
          <a:xfrm>
            <a:off x="697428" y="5491992"/>
            <a:ext cx="11029615" cy="600556"/>
          </a:xfrm>
        </p:spPr>
        <p:txBody>
          <a:bodyPr>
            <a:normAutofit fontScale="70000" lnSpcReduction="20000"/>
          </a:bodyPr>
          <a:lstStyle/>
          <a:p>
            <a:r>
              <a:rPr lang="en-US" sz="2800" b="1" dirty="0">
                <a:solidFill>
                  <a:schemeClr val="bg1"/>
                </a:solidFill>
              </a:rPr>
              <a:t>Total positive cases (PCR Conf): 2989 </a:t>
            </a:r>
            <a:r>
              <a:rPr lang="en-US" sz="2800" b="1" u="sng" dirty="0">
                <a:solidFill>
                  <a:schemeClr val="bg1"/>
                </a:solidFill>
              </a:rPr>
              <a:t>Positivity rate: </a:t>
            </a:r>
            <a:r>
              <a:rPr lang="en-US" sz="2800" b="1" u="sng" dirty="0">
                <a:solidFill>
                  <a:srgbClr val="FF0000"/>
                </a:solidFill>
              </a:rPr>
              <a:t>9.2%</a:t>
            </a:r>
            <a:r>
              <a:rPr lang="en-US" sz="2800" b="1" u="sng" dirty="0">
                <a:solidFill>
                  <a:schemeClr val="bg1"/>
                </a:solidFill>
              </a:rPr>
              <a:t>/ </a:t>
            </a:r>
            <a:r>
              <a:rPr lang="en-US" sz="2800" u="sng" dirty="0">
                <a:solidFill>
                  <a:schemeClr val="bg1"/>
                </a:solidFill>
                <a:ea typeface="Times New Roman" panose="02020603050405020304" pitchFamily="18" charset="0"/>
                <a:cs typeface="Times New Roman" panose="02020603050405020304" pitchFamily="18" charset="0"/>
              </a:rPr>
              <a:t>Case Rate/100,000: </a:t>
            </a:r>
            <a:r>
              <a:rPr lang="en-US" sz="2800" u="sng" dirty="0">
                <a:solidFill>
                  <a:srgbClr val="FF0000"/>
                </a:solidFill>
                <a:ea typeface="Times New Roman" panose="02020603050405020304" pitchFamily="18" charset="0"/>
                <a:cs typeface="Times New Roman" panose="02020603050405020304" pitchFamily="18" charset="0"/>
              </a:rPr>
              <a:t>12.3</a:t>
            </a:r>
            <a:endParaRPr lang="en-US" sz="2800" b="1" u="sng" dirty="0">
              <a:solidFill>
                <a:srgbClr val="FF0000"/>
              </a:solidFill>
              <a:highlight>
                <a:srgbClr val="FFFF00"/>
              </a:highlight>
            </a:endParaRPr>
          </a:p>
        </p:txBody>
      </p:sp>
      <p:pic>
        <p:nvPicPr>
          <p:cNvPr id="5" name="Picture 4" descr="Chart, bar chart&#10;&#10;Description automatically generated">
            <a:extLst>
              <a:ext uri="{FF2B5EF4-FFF2-40B4-BE49-F238E27FC236}">
                <a16:creationId xmlns:a16="http://schemas.microsoft.com/office/drawing/2014/main" id="{A2DA8379-2733-9F4D-8643-4C741C09A76E}"/>
              </a:ext>
            </a:extLst>
          </p:cNvPr>
          <p:cNvPicPr>
            <a:picLocks noChangeAspect="1"/>
          </p:cNvPicPr>
          <p:nvPr/>
        </p:nvPicPr>
        <p:blipFill>
          <a:blip r:embed="rId2"/>
          <a:stretch>
            <a:fillRect/>
          </a:stretch>
        </p:blipFill>
        <p:spPr>
          <a:xfrm>
            <a:off x="437536" y="0"/>
            <a:ext cx="11316927" cy="5222373"/>
          </a:xfrm>
          <a:prstGeom prst="rect">
            <a:avLst/>
          </a:prstGeom>
        </p:spPr>
      </p:pic>
    </p:spTree>
    <p:extLst>
      <p:ext uri="{BB962C8B-B14F-4D97-AF65-F5344CB8AC3E}">
        <p14:creationId xmlns:p14="http://schemas.microsoft.com/office/powerpoint/2010/main" val="54740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 name="Rectangle 110">
            <a:extLst>
              <a:ext uri="{FF2B5EF4-FFF2-40B4-BE49-F238E27FC236}">
                <a16:creationId xmlns:a16="http://schemas.microsoft.com/office/drawing/2014/main" id="{DD651B61-325E-4E73-8445-38B0DE8AAA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13" name="Rectangle 112">
            <a:extLst>
              <a:ext uri="{FF2B5EF4-FFF2-40B4-BE49-F238E27FC236}">
                <a16:creationId xmlns:a16="http://schemas.microsoft.com/office/drawing/2014/main" id="{B42E5253-D3AC-4AC2-B766-8B34F13C2F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5" name="Rectangle 114">
            <a:extLst>
              <a:ext uri="{FF2B5EF4-FFF2-40B4-BE49-F238E27FC236}">
                <a16:creationId xmlns:a16="http://schemas.microsoft.com/office/drawing/2014/main" id="{10AE8D57-436A-4073-9A75-15BB5949F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7" name="Rectangle 116">
            <a:extLst>
              <a:ext uri="{FF2B5EF4-FFF2-40B4-BE49-F238E27FC236}">
                <a16:creationId xmlns:a16="http://schemas.microsoft.com/office/drawing/2014/main" id="{E2852671-8EB6-4EAF-8AF8-65CF3FD66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useBgFill="1">
        <p:nvSpPr>
          <p:cNvPr id="119" name="Rectangle 118">
            <a:extLst>
              <a:ext uri="{FF2B5EF4-FFF2-40B4-BE49-F238E27FC236}">
                <a16:creationId xmlns:a16="http://schemas.microsoft.com/office/drawing/2014/main" id="{26B4480E-B7FF-4481-890E-043A69AE6F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1" name="Group 120">
            <a:extLst>
              <a:ext uri="{FF2B5EF4-FFF2-40B4-BE49-F238E27FC236}">
                <a16:creationId xmlns:a16="http://schemas.microsoft.com/office/drawing/2014/main" id="{79394E1F-0B5F-497D-B2A6-8383A2A5483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38068" y="457200"/>
            <a:ext cx="3703320" cy="5935133"/>
            <a:chOff x="438068" y="457200"/>
            <a:chExt cx="3703320" cy="5935133"/>
          </a:xfrm>
        </p:grpSpPr>
        <p:sp>
          <p:nvSpPr>
            <p:cNvPr id="122" name="Rectangle 121">
              <a:extLst>
                <a:ext uri="{FF2B5EF4-FFF2-40B4-BE49-F238E27FC236}">
                  <a16:creationId xmlns:a16="http://schemas.microsoft.com/office/drawing/2014/main" id="{1F1FF39A-AC3C-4066-9D4C-519AA22812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068" y="601201"/>
              <a:ext cx="3702134" cy="5791132"/>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123" name="Rectangle 122">
              <a:extLst>
                <a:ext uri="{FF2B5EF4-FFF2-40B4-BE49-F238E27FC236}">
                  <a16:creationId xmlns:a16="http://schemas.microsoft.com/office/drawing/2014/main" id="{64C13BAB-7C00-4D21-A857-E3D41C0A2A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068"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DE09E3C0-A5C7-0341-9C0C-7E27E3675C80}"/>
              </a:ext>
            </a:extLst>
          </p:cNvPr>
          <p:cNvSpPr>
            <a:spLocks noGrp="1"/>
          </p:cNvSpPr>
          <p:nvPr>
            <p:ph type="title"/>
          </p:nvPr>
        </p:nvSpPr>
        <p:spPr>
          <a:xfrm>
            <a:off x="584200" y="1524001"/>
            <a:ext cx="3412067" cy="3478384"/>
          </a:xfrm>
        </p:spPr>
        <p:txBody>
          <a:bodyPr vert="horz" lIns="91440" tIns="45720" rIns="91440" bIns="45720" rtlCol="0" anchor="b">
            <a:normAutofit/>
          </a:bodyPr>
          <a:lstStyle/>
          <a:p>
            <a:r>
              <a:rPr lang="en-US" sz="3600">
                <a:solidFill>
                  <a:srgbClr val="FFFFFF"/>
                </a:solidFill>
              </a:rPr>
              <a:t>Recent mETrics</a:t>
            </a:r>
            <a:endParaRPr lang="en-US" sz="3600" dirty="0">
              <a:solidFill>
                <a:srgbClr val="FFFFFF"/>
              </a:solidFill>
            </a:endParaRPr>
          </a:p>
        </p:txBody>
      </p:sp>
      <p:graphicFrame>
        <p:nvGraphicFramePr>
          <p:cNvPr id="22" name="Chart 21">
            <a:extLst>
              <a:ext uri="{FF2B5EF4-FFF2-40B4-BE49-F238E27FC236}">
                <a16:creationId xmlns:a16="http://schemas.microsoft.com/office/drawing/2014/main" id="{EFA2670D-0B55-1548-845C-0A122C740D50}"/>
              </a:ext>
            </a:extLst>
          </p:cNvPr>
          <p:cNvGraphicFramePr>
            <a:graphicFrameLocks/>
          </p:cNvGraphicFramePr>
          <p:nvPr>
            <p:extLst>
              <p:ext uri="{D42A27DB-BD31-4B8C-83A1-F6EECF244321}">
                <p14:modId xmlns:p14="http://schemas.microsoft.com/office/powerpoint/2010/main" val="2191963355"/>
              </p:ext>
            </p:extLst>
          </p:nvPr>
        </p:nvGraphicFramePr>
        <p:xfrm>
          <a:off x="4730822" y="1005839"/>
          <a:ext cx="6641956" cy="462004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05211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 name="Rectangle 86">
            <a:extLst>
              <a:ext uri="{FF2B5EF4-FFF2-40B4-BE49-F238E27FC236}">
                <a16:creationId xmlns:a16="http://schemas.microsoft.com/office/drawing/2014/main" id="{1DDC3EF6-2EA5-44B3-94C7-9DDA67A12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89" name="Rectangle 88">
            <a:extLst>
              <a:ext uri="{FF2B5EF4-FFF2-40B4-BE49-F238E27FC236}">
                <a16:creationId xmlns:a16="http://schemas.microsoft.com/office/drawing/2014/main" id="{87925A9A-E9FA-496E-9C09-7C2845E006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1" name="Rectangle 90">
            <a:extLst>
              <a:ext uri="{FF2B5EF4-FFF2-40B4-BE49-F238E27FC236}">
                <a16:creationId xmlns:a16="http://schemas.microsoft.com/office/drawing/2014/main" id="{2073ABB4-E164-4CBF-ADFF-25552BB7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3" name="Rectangle 92">
            <a:extLst>
              <a:ext uri="{FF2B5EF4-FFF2-40B4-BE49-F238E27FC236}">
                <a16:creationId xmlns:a16="http://schemas.microsoft.com/office/drawing/2014/main" id="{1259A422-0023-4292-8200-E080556F30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a:extLst>
              <a:ext uri="{FF2B5EF4-FFF2-40B4-BE49-F238E27FC236}">
                <a16:creationId xmlns:a16="http://schemas.microsoft.com/office/drawing/2014/main" id="{A2413CA5-4739-4BC9-8BB3-B0A4928D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3" name="Chart 22">
            <a:extLst>
              <a:ext uri="{FF2B5EF4-FFF2-40B4-BE49-F238E27FC236}">
                <a16:creationId xmlns:a16="http://schemas.microsoft.com/office/drawing/2014/main" id="{EB4D6FA3-8B60-1161-E55B-3AA867C90F4B}"/>
              </a:ext>
            </a:extLst>
          </p:cNvPr>
          <p:cNvGraphicFramePr>
            <a:graphicFrameLocks/>
          </p:cNvGraphicFramePr>
          <p:nvPr>
            <p:extLst>
              <p:ext uri="{D42A27DB-BD31-4B8C-83A1-F6EECF244321}">
                <p14:modId xmlns:p14="http://schemas.microsoft.com/office/powerpoint/2010/main" val="2259343003"/>
              </p:ext>
            </p:extLst>
          </p:nvPr>
        </p:nvGraphicFramePr>
        <p:xfrm>
          <a:off x="341385" y="453643"/>
          <a:ext cx="11373604" cy="59242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08092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6F768-05AF-8E4B-A755-56286991907F}"/>
              </a:ext>
            </a:extLst>
          </p:cNvPr>
          <p:cNvSpPr>
            <a:spLocks noGrp="1"/>
          </p:cNvSpPr>
          <p:nvPr>
            <p:ph type="title"/>
          </p:nvPr>
        </p:nvSpPr>
        <p:spPr/>
        <p:txBody>
          <a:bodyPr/>
          <a:lstStyle/>
          <a:p>
            <a:r>
              <a:rPr lang="en-US" dirty="0"/>
              <a:t>Number of POSITIVE cases by week for the past month</a:t>
            </a:r>
          </a:p>
        </p:txBody>
      </p:sp>
      <p:sp>
        <p:nvSpPr>
          <p:cNvPr id="3" name="TextBox 2">
            <a:extLst>
              <a:ext uri="{FF2B5EF4-FFF2-40B4-BE49-F238E27FC236}">
                <a16:creationId xmlns:a16="http://schemas.microsoft.com/office/drawing/2014/main" id="{F55F0A8B-3DD4-B640-9FAF-C91B73056842}"/>
              </a:ext>
            </a:extLst>
          </p:cNvPr>
          <p:cNvSpPr txBox="1"/>
          <p:nvPr/>
        </p:nvSpPr>
        <p:spPr>
          <a:xfrm>
            <a:off x="3823858" y="2098383"/>
            <a:ext cx="4716567" cy="12834283"/>
          </a:xfrm>
          <a:prstGeom prst="rect">
            <a:avLst/>
          </a:prstGeom>
          <a:noFill/>
        </p:spPr>
        <p:txBody>
          <a:bodyPr wrap="square" rtlCol="0">
            <a:spAutoFit/>
          </a:bodyPr>
          <a:lstStyle/>
          <a:p>
            <a:endParaRPr lang="en-US" sz="3600" b="1" i="1" u="sng" dirty="0">
              <a:solidFill>
                <a:srgbClr val="FF0000"/>
              </a:solidFill>
            </a:endParaRPr>
          </a:p>
          <a:p>
            <a:pPr marL="571500" indent="-571500">
              <a:buFont typeface="Arial" panose="020B0604020202020204" pitchFamily="34" charset="0"/>
              <a:buChar char="•"/>
            </a:pPr>
            <a:r>
              <a:rPr lang="en-US" sz="3600" i="1" dirty="0"/>
              <a:t>4/3 – 4/9:</a:t>
            </a:r>
            <a:r>
              <a:rPr lang="en-US" sz="3600" i="1" dirty="0">
                <a:solidFill>
                  <a:srgbClr val="FF0000"/>
                </a:solidFill>
              </a:rPr>
              <a:t> </a:t>
            </a:r>
            <a:r>
              <a:rPr lang="en-US" sz="3600" b="1" i="1" dirty="0">
                <a:solidFill>
                  <a:srgbClr val="FF0000"/>
                </a:solidFill>
              </a:rPr>
              <a:t>8</a:t>
            </a:r>
          </a:p>
          <a:p>
            <a:pPr marL="571500" indent="-571500">
              <a:buFont typeface="Arial" panose="020B0604020202020204" pitchFamily="34" charset="0"/>
              <a:buChar char="•"/>
            </a:pPr>
            <a:r>
              <a:rPr lang="en-US" sz="3600" i="1" dirty="0"/>
              <a:t>4/10 – 4/16</a:t>
            </a:r>
            <a:r>
              <a:rPr lang="en-US" sz="3600" b="1" i="1" dirty="0"/>
              <a:t>: </a:t>
            </a:r>
            <a:r>
              <a:rPr lang="en-US" sz="3600" b="1" i="1" dirty="0">
                <a:solidFill>
                  <a:srgbClr val="FF0000"/>
                </a:solidFill>
              </a:rPr>
              <a:t>18</a:t>
            </a:r>
          </a:p>
          <a:p>
            <a:pPr marL="571500" indent="-571500">
              <a:buFont typeface="Arial" panose="020B0604020202020204" pitchFamily="34" charset="0"/>
              <a:buChar char="•"/>
            </a:pPr>
            <a:r>
              <a:rPr lang="en-US" sz="3600" i="1" dirty="0"/>
              <a:t>4/17 – 4/23: </a:t>
            </a:r>
            <a:r>
              <a:rPr lang="en-US" sz="3600" b="1" i="1" dirty="0">
                <a:solidFill>
                  <a:schemeClr val="accent2"/>
                </a:solidFill>
              </a:rPr>
              <a:t>12</a:t>
            </a:r>
          </a:p>
          <a:p>
            <a:pPr marL="571500" indent="-571500">
              <a:buFont typeface="Arial" panose="020B0604020202020204" pitchFamily="34" charset="0"/>
              <a:buChar char="•"/>
            </a:pPr>
            <a:r>
              <a:rPr lang="en-US" sz="3600" i="1" dirty="0"/>
              <a:t>4/24 -4/30: </a:t>
            </a:r>
            <a:r>
              <a:rPr lang="en-US" sz="3600" b="1" i="1" dirty="0">
                <a:solidFill>
                  <a:schemeClr val="accent2"/>
                </a:solidFill>
              </a:rPr>
              <a:t>12</a:t>
            </a:r>
          </a:p>
          <a:p>
            <a:endParaRPr lang="en-US" sz="3600" b="1" i="1" u="sng" dirty="0">
              <a:solidFill>
                <a:srgbClr val="FF0000"/>
              </a:solidFill>
            </a:endParaRPr>
          </a:p>
          <a:p>
            <a:pPr marL="571500" indent="-571500">
              <a:buFont typeface="Arial" panose="020B0604020202020204" pitchFamily="34" charset="0"/>
              <a:buChar char="•"/>
            </a:pPr>
            <a:endParaRPr lang="en-US" sz="3600" b="1" i="1" u="sng" dirty="0">
              <a:solidFill>
                <a:srgbClr val="FF0000"/>
              </a:solidFill>
            </a:endParaRPr>
          </a:p>
          <a:p>
            <a:pPr marL="571500" indent="-571500">
              <a:buFont typeface="Arial" panose="020B0604020202020204" pitchFamily="34" charset="0"/>
              <a:buChar char="•"/>
            </a:pPr>
            <a:endParaRPr lang="en-US" sz="3600" b="1" i="1" u="sng" dirty="0">
              <a:solidFill>
                <a:srgbClr val="FF0000"/>
              </a:solidFill>
            </a:endParaRPr>
          </a:p>
          <a:p>
            <a:pPr marL="571500" indent="-571500">
              <a:buFont typeface="Arial" panose="020B0604020202020204" pitchFamily="34" charset="0"/>
              <a:buChar char="•"/>
            </a:pPr>
            <a:endParaRPr lang="en-US" sz="3600" b="1" i="1" u="sng" dirty="0">
              <a:solidFill>
                <a:srgbClr val="FF0000"/>
              </a:solidFill>
            </a:endParaRPr>
          </a:p>
          <a:p>
            <a:pPr marL="571500" indent="-571500">
              <a:buFont typeface="Arial" panose="020B0604020202020204" pitchFamily="34" charset="0"/>
              <a:buChar char="•"/>
            </a:pPr>
            <a:endParaRPr lang="en-US" sz="3600" b="1" i="1" u="sng" dirty="0">
              <a:solidFill>
                <a:srgbClr val="FF0000"/>
              </a:solidFill>
            </a:endParaRPr>
          </a:p>
          <a:p>
            <a:pPr marL="571500" indent="-571500">
              <a:buFont typeface="Arial" panose="020B0604020202020204" pitchFamily="34" charset="0"/>
              <a:buChar char="•"/>
            </a:pPr>
            <a:endParaRPr lang="en-US" sz="3600" b="1" i="1" u="sng" dirty="0">
              <a:solidFill>
                <a:srgbClr val="FF0000"/>
              </a:solidFill>
            </a:endParaRPr>
          </a:p>
          <a:p>
            <a:pPr marL="571500" indent="-571500">
              <a:buFont typeface="Arial" panose="020B0604020202020204" pitchFamily="34" charset="0"/>
              <a:buChar char="•"/>
            </a:pPr>
            <a:endParaRPr lang="en-US" sz="3600" b="1" i="1" u="sng" dirty="0">
              <a:solidFill>
                <a:srgbClr val="FF0000"/>
              </a:solidFill>
            </a:endParaRPr>
          </a:p>
          <a:p>
            <a:pPr marL="571500" indent="-571500">
              <a:buFont typeface="Arial" panose="020B0604020202020204" pitchFamily="34" charset="0"/>
              <a:buChar char="•"/>
            </a:pPr>
            <a:endParaRPr lang="en-US" sz="3600" b="1" i="1" u="sng" dirty="0">
              <a:solidFill>
                <a:srgbClr val="FF0000"/>
              </a:solidFill>
            </a:endParaRPr>
          </a:p>
          <a:p>
            <a:endParaRPr lang="en-US" sz="3600" b="1"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p:txBody>
      </p:sp>
    </p:spTree>
    <p:extLst>
      <p:ext uri="{BB962C8B-B14F-4D97-AF65-F5344CB8AC3E}">
        <p14:creationId xmlns:p14="http://schemas.microsoft.com/office/powerpoint/2010/main" val="2804665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4F77FF6F-8C34-4DA9-8EF3-FE3A3F60BB06}"/>
              </a:ext>
            </a:extLst>
          </p:cNvPr>
          <p:cNvSpPr>
            <a:spLocks noGrp="1"/>
          </p:cNvSpPr>
          <p:nvPr>
            <p:ph type="title"/>
          </p:nvPr>
        </p:nvSpPr>
        <p:spPr>
          <a:xfrm>
            <a:off x="771148" y="1037967"/>
            <a:ext cx="3054091" cy="4709131"/>
          </a:xfrm>
        </p:spPr>
        <p:txBody>
          <a:bodyPr anchor="ctr">
            <a:normAutofit/>
          </a:bodyPr>
          <a:lstStyle/>
          <a:p>
            <a:r>
              <a:rPr lang="en-US" dirty="0">
                <a:solidFill>
                  <a:srgbClr val="FFFEFF"/>
                </a:solidFill>
              </a:rPr>
              <a:t>Hospital Status</a:t>
            </a:r>
          </a:p>
        </p:txBody>
      </p:sp>
      <p:sp>
        <p:nvSpPr>
          <p:cNvPr id="3" name="Content Placeholder 2">
            <a:extLst>
              <a:ext uri="{FF2B5EF4-FFF2-40B4-BE49-F238E27FC236}">
                <a16:creationId xmlns:a16="http://schemas.microsoft.com/office/drawing/2014/main" id="{DFE928C6-39E6-40CC-843A-42B234940F50}"/>
              </a:ext>
            </a:extLst>
          </p:cNvPr>
          <p:cNvSpPr>
            <a:spLocks noGrp="1"/>
          </p:cNvSpPr>
          <p:nvPr>
            <p:ph idx="1"/>
          </p:nvPr>
        </p:nvSpPr>
        <p:spPr>
          <a:xfrm>
            <a:off x="4534935" y="1037968"/>
            <a:ext cx="6725899" cy="4820832"/>
          </a:xfrm>
        </p:spPr>
        <p:txBody>
          <a:bodyPr>
            <a:normAutofit/>
          </a:bodyPr>
          <a:lstStyle/>
          <a:p>
            <a:r>
              <a:rPr lang="en-US" sz="2400" dirty="0"/>
              <a:t>No current COVID-19 related hospitalizations</a:t>
            </a:r>
          </a:p>
          <a:p>
            <a:r>
              <a:rPr lang="en-US" sz="2400" dirty="0"/>
              <a:t>Status = Green</a:t>
            </a:r>
          </a:p>
        </p:txBody>
      </p:sp>
    </p:spTree>
    <p:extLst>
      <p:ext uri="{BB962C8B-B14F-4D97-AF65-F5344CB8AC3E}">
        <p14:creationId xmlns:p14="http://schemas.microsoft.com/office/powerpoint/2010/main" val="1899041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4F77FF6F-8C34-4DA9-8EF3-FE3A3F60BB06}"/>
              </a:ext>
            </a:extLst>
          </p:cNvPr>
          <p:cNvSpPr>
            <a:spLocks noGrp="1"/>
          </p:cNvSpPr>
          <p:nvPr>
            <p:ph type="title"/>
          </p:nvPr>
        </p:nvSpPr>
        <p:spPr>
          <a:xfrm>
            <a:off x="771148" y="1037967"/>
            <a:ext cx="3054091" cy="4709131"/>
          </a:xfrm>
        </p:spPr>
        <p:txBody>
          <a:bodyPr anchor="ctr">
            <a:normAutofit/>
          </a:bodyPr>
          <a:lstStyle/>
          <a:p>
            <a:r>
              <a:rPr lang="en-US" dirty="0">
                <a:solidFill>
                  <a:srgbClr val="FFFEFF"/>
                </a:solidFill>
              </a:rPr>
              <a:t>Covid-19 Variants of interest</a:t>
            </a:r>
          </a:p>
        </p:txBody>
      </p:sp>
      <p:sp>
        <p:nvSpPr>
          <p:cNvPr id="3" name="Content Placeholder 2">
            <a:extLst>
              <a:ext uri="{FF2B5EF4-FFF2-40B4-BE49-F238E27FC236}">
                <a16:creationId xmlns:a16="http://schemas.microsoft.com/office/drawing/2014/main" id="{DFE928C6-39E6-40CC-843A-42B234940F50}"/>
              </a:ext>
            </a:extLst>
          </p:cNvPr>
          <p:cNvSpPr>
            <a:spLocks noGrp="1"/>
          </p:cNvSpPr>
          <p:nvPr>
            <p:ph idx="1"/>
          </p:nvPr>
        </p:nvSpPr>
        <p:spPr>
          <a:xfrm>
            <a:off x="4534935" y="1037968"/>
            <a:ext cx="6725899" cy="4820832"/>
          </a:xfrm>
        </p:spPr>
        <p:txBody>
          <a:bodyPr>
            <a:normAutofit/>
          </a:bodyPr>
          <a:lstStyle/>
          <a:p>
            <a:pPr>
              <a:buFont typeface="Arial" panose="020B0604020202020204" pitchFamily="34" charset="0"/>
              <a:buChar char="•"/>
            </a:pPr>
            <a:r>
              <a:rPr lang="en-US" sz="2400" b="1" dirty="0">
                <a:solidFill>
                  <a:srgbClr val="231F20"/>
                </a:solidFill>
                <a:latin typeface="Franklin Gothic Medium" panose="020B0603020102020204" pitchFamily="34" charset="0"/>
              </a:rPr>
              <a:t>BA.2.12.1: </a:t>
            </a:r>
            <a:r>
              <a:rPr lang="en-US" sz="2400" dirty="0">
                <a:solidFill>
                  <a:srgbClr val="231F20"/>
                </a:solidFill>
                <a:latin typeface="Franklin Gothic Medium" panose="020B0603020102020204" pitchFamily="34" charset="0"/>
              </a:rPr>
              <a:t>The </a:t>
            </a:r>
            <a:r>
              <a:rPr lang="en-US" sz="2400" i="0" dirty="0">
                <a:solidFill>
                  <a:srgbClr val="231F20"/>
                </a:solidFill>
                <a:effectLst/>
                <a:latin typeface="Franklin Gothic Medium" panose="020B0603020102020204" pitchFamily="34" charset="0"/>
              </a:rPr>
              <a:t>BA.2.12.1 is spreading rapidly and overtaking the BA.2 Omicron subvariant.</a:t>
            </a:r>
          </a:p>
          <a:p>
            <a:pPr lvl="1">
              <a:buFont typeface="Arial" panose="020B0604020202020204" pitchFamily="34" charset="0"/>
              <a:buChar char="•"/>
            </a:pPr>
            <a:r>
              <a:rPr lang="en-US" sz="2100" i="0" dirty="0">
                <a:solidFill>
                  <a:srgbClr val="231F20"/>
                </a:solidFill>
                <a:effectLst/>
                <a:latin typeface="Franklin Gothic Medium" panose="020B0603020102020204" pitchFamily="34" charset="0"/>
              </a:rPr>
              <a:t>Little is known about the new subvariant; however, it appears to be highly transmissible, much like its ancestors.</a:t>
            </a:r>
          </a:p>
          <a:p>
            <a:endParaRPr lang="en-US" sz="2400" dirty="0">
              <a:latin typeface="Franklin Gothic Medium" panose="020B0603020102020204" pitchFamily="34" charset="0"/>
            </a:endParaRPr>
          </a:p>
          <a:p>
            <a:r>
              <a:rPr lang="en-US" sz="2400" b="1" dirty="0">
                <a:solidFill>
                  <a:srgbClr val="231F20"/>
                </a:solidFill>
                <a:latin typeface="Franklin Gothic Medium" panose="020B0603020102020204" pitchFamily="34" charset="0"/>
              </a:rPr>
              <a:t>BA 4 and 5: </a:t>
            </a:r>
            <a:r>
              <a:rPr lang="en-US" sz="2400" dirty="0">
                <a:solidFill>
                  <a:srgbClr val="000000"/>
                </a:solidFill>
                <a:latin typeface="Franklin Gothic Medium" panose="020B0603020102020204" pitchFamily="34" charset="0"/>
              </a:rPr>
              <a:t>Two n</a:t>
            </a:r>
            <a:r>
              <a:rPr lang="en-US" sz="2400" b="0" i="0" dirty="0">
                <a:solidFill>
                  <a:srgbClr val="000000"/>
                </a:solidFill>
                <a:effectLst/>
                <a:latin typeface="Franklin Gothic Medium" panose="020B0603020102020204" pitchFamily="34" charset="0"/>
              </a:rPr>
              <a:t>ew Omicron variants sweeping South Africa—likely able to evade vaccines and natural immunity from previous infections</a:t>
            </a:r>
            <a:r>
              <a:rPr lang="en-US" sz="2400" dirty="0">
                <a:solidFill>
                  <a:srgbClr val="000000"/>
                </a:solidFill>
                <a:latin typeface="Franklin Gothic Medium" panose="020B0603020102020204" pitchFamily="34" charset="0"/>
              </a:rPr>
              <a:t>.</a:t>
            </a:r>
          </a:p>
          <a:p>
            <a:pPr lvl="1"/>
            <a:r>
              <a:rPr lang="en-US" sz="2100" dirty="0">
                <a:solidFill>
                  <a:srgbClr val="000000"/>
                </a:solidFill>
                <a:latin typeface="Franklin Gothic Medium" panose="020B0603020102020204" pitchFamily="34" charset="0"/>
              </a:rPr>
              <a:t>H</a:t>
            </a:r>
            <a:r>
              <a:rPr lang="en-US" sz="2100" b="0" i="0" dirty="0">
                <a:solidFill>
                  <a:srgbClr val="000000"/>
                </a:solidFill>
                <a:effectLst/>
                <a:latin typeface="Franklin Gothic Medium" panose="020B0603020102020204" pitchFamily="34" charset="0"/>
              </a:rPr>
              <a:t>ave been identified in the U.S.</a:t>
            </a:r>
            <a:endParaRPr lang="en-US" sz="2100" dirty="0">
              <a:latin typeface="Franklin Gothic Medium" panose="020B0603020102020204" pitchFamily="34" charset="0"/>
            </a:endParaRPr>
          </a:p>
        </p:txBody>
      </p:sp>
    </p:spTree>
    <p:extLst>
      <p:ext uri="{BB962C8B-B14F-4D97-AF65-F5344CB8AC3E}">
        <p14:creationId xmlns:p14="http://schemas.microsoft.com/office/powerpoint/2010/main" val="3678235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4F77FF6F-8C34-4DA9-8EF3-FE3A3F60BB06}"/>
              </a:ext>
            </a:extLst>
          </p:cNvPr>
          <p:cNvSpPr>
            <a:spLocks noGrp="1"/>
          </p:cNvSpPr>
          <p:nvPr>
            <p:ph type="title"/>
          </p:nvPr>
        </p:nvSpPr>
        <p:spPr>
          <a:xfrm>
            <a:off x="771148" y="1037967"/>
            <a:ext cx="3054091" cy="4709131"/>
          </a:xfrm>
        </p:spPr>
        <p:txBody>
          <a:bodyPr anchor="ctr">
            <a:normAutofit/>
          </a:bodyPr>
          <a:lstStyle/>
          <a:p>
            <a:r>
              <a:rPr lang="en-US" dirty="0">
                <a:solidFill>
                  <a:srgbClr val="FFFEFF"/>
                </a:solidFill>
              </a:rPr>
              <a:t>Hepatitis and youth cases </a:t>
            </a:r>
          </a:p>
        </p:txBody>
      </p:sp>
      <p:sp>
        <p:nvSpPr>
          <p:cNvPr id="3" name="Content Placeholder 2">
            <a:extLst>
              <a:ext uri="{FF2B5EF4-FFF2-40B4-BE49-F238E27FC236}">
                <a16:creationId xmlns:a16="http://schemas.microsoft.com/office/drawing/2014/main" id="{DFE928C6-39E6-40CC-843A-42B234940F50}"/>
              </a:ext>
            </a:extLst>
          </p:cNvPr>
          <p:cNvSpPr>
            <a:spLocks noGrp="1"/>
          </p:cNvSpPr>
          <p:nvPr>
            <p:ph idx="1"/>
          </p:nvPr>
        </p:nvSpPr>
        <p:spPr>
          <a:xfrm>
            <a:off x="4534935" y="1037968"/>
            <a:ext cx="6725899" cy="4820832"/>
          </a:xfrm>
        </p:spPr>
        <p:txBody>
          <a:bodyPr>
            <a:normAutofit lnSpcReduction="10000"/>
          </a:bodyPr>
          <a:lstStyle/>
          <a:p>
            <a:r>
              <a:rPr lang="en-US" sz="2400" b="0" i="0" dirty="0">
                <a:solidFill>
                  <a:srgbClr val="3C4245"/>
                </a:solidFill>
                <a:effectLst/>
                <a:latin typeface="Franklin Gothic Medium" panose="020B0603020102020204" pitchFamily="34" charset="0"/>
              </a:rPr>
              <a:t>As of April 21</a:t>
            </a:r>
            <a:r>
              <a:rPr lang="en-US" sz="2400" b="0" i="0" baseline="30000" dirty="0">
                <a:solidFill>
                  <a:srgbClr val="3C4245"/>
                </a:solidFill>
                <a:effectLst/>
                <a:latin typeface="Franklin Gothic Medium" panose="020B0603020102020204" pitchFamily="34" charset="0"/>
              </a:rPr>
              <a:t>st</a:t>
            </a:r>
            <a:r>
              <a:rPr lang="en-US" sz="2400" b="0" i="0" dirty="0">
                <a:solidFill>
                  <a:srgbClr val="3C4245"/>
                </a:solidFill>
                <a:effectLst/>
                <a:latin typeface="Franklin Gothic Medium" panose="020B0603020102020204" pitchFamily="34" charset="0"/>
              </a:rPr>
              <a:t>, at least 169 cases of acute hepatitis of unknown origin have been reported from 11 countries in the WHO European Region and one country in the WHO Region of the Americas.</a:t>
            </a:r>
          </a:p>
          <a:p>
            <a:r>
              <a:rPr lang="en-US" sz="2400" b="0" i="0" dirty="0">
                <a:solidFill>
                  <a:srgbClr val="3C4245"/>
                </a:solidFill>
                <a:effectLst/>
                <a:latin typeface="Franklin Gothic Medium" panose="020B0603020102020204" pitchFamily="34" charset="0"/>
              </a:rPr>
              <a:t>Cases have been reported in the United Kingdom of Great Britain and Northern Ireland (the United Kingdom) (114), Spain (13), Israel (12), the United States of America (9), Denmark (6), Ireland (&lt;5), The Netherlands (4), Italy (4), Norway (2), France (2), Romania (1), and Belgium (1).</a:t>
            </a:r>
            <a:endParaRPr lang="en-US" sz="2400" dirty="0">
              <a:latin typeface="Franklin Gothic Medium" panose="020B0603020102020204" pitchFamily="34" charset="0"/>
            </a:endParaRPr>
          </a:p>
        </p:txBody>
      </p:sp>
    </p:spTree>
    <p:extLst>
      <p:ext uri="{BB962C8B-B14F-4D97-AF65-F5344CB8AC3E}">
        <p14:creationId xmlns:p14="http://schemas.microsoft.com/office/powerpoint/2010/main" val="1092858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4F77FF6F-8C34-4DA9-8EF3-FE3A3F60BB06}"/>
              </a:ext>
            </a:extLst>
          </p:cNvPr>
          <p:cNvSpPr>
            <a:spLocks noGrp="1"/>
          </p:cNvSpPr>
          <p:nvPr>
            <p:ph type="title"/>
          </p:nvPr>
        </p:nvSpPr>
        <p:spPr>
          <a:xfrm>
            <a:off x="771148" y="1037967"/>
            <a:ext cx="3054091" cy="4709131"/>
          </a:xfrm>
        </p:spPr>
        <p:txBody>
          <a:bodyPr anchor="ctr">
            <a:normAutofit/>
          </a:bodyPr>
          <a:lstStyle/>
          <a:p>
            <a:r>
              <a:rPr lang="en-US" dirty="0">
                <a:solidFill>
                  <a:srgbClr val="FFFEFF"/>
                </a:solidFill>
              </a:rPr>
              <a:t>Hepatitis and youth cases </a:t>
            </a:r>
          </a:p>
        </p:txBody>
      </p:sp>
      <p:sp>
        <p:nvSpPr>
          <p:cNvPr id="3" name="Content Placeholder 2">
            <a:extLst>
              <a:ext uri="{FF2B5EF4-FFF2-40B4-BE49-F238E27FC236}">
                <a16:creationId xmlns:a16="http://schemas.microsoft.com/office/drawing/2014/main" id="{DFE928C6-39E6-40CC-843A-42B234940F50}"/>
              </a:ext>
            </a:extLst>
          </p:cNvPr>
          <p:cNvSpPr>
            <a:spLocks noGrp="1"/>
          </p:cNvSpPr>
          <p:nvPr>
            <p:ph idx="1"/>
          </p:nvPr>
        </p:nvSpPr>
        <p:spPr>
          <a:xfrm>
            <a:off x="4534935" y="1037968"/>
            <a:ext cx="6725899" cy="4820832"/>
          </a:xfrm>
        </p:spPr>
        <p:txBody>
          <a:bodyPr>
            <a:normAutofit/>
          </a:bodyPr>
          <a:lstStyle/>
          <a:p>
            <a:r>
              <a:rPr lang="en-US" sz="2400" b="0" i="0" dirty="0">
                <a:solidFill>
                  <a:srgbClr val="3C4245"/>
                </a:solidFill>
                <a:effectLst/>
                <a:latin typeface="Franklin Gothic Medium" panose="020B0603020102020204" pitchFamily="34" charset="0"/>
              </a:rPr>
              <a:t>Adenovirus has been detected in at least 74 cases, and of the number of cases with information on molecular testing, 18 have been identified as F type 41. </a:t>
            </a:r>
          </a:p>
          <a:p>
            <a:r>
              <a:rPr lang="en-US" sz="2400" b="0" i="0" dirty="0">
                <a:solidFill>
                  <a:srgbClr val="3C4245"/>
                </a:solidFill>
                <a:effectLst/>
                <a:latin typeface="Franklin Gothic Medium" panose="020B0603020102020204" pitchFamily="34" charset="0"/>
              </a:rPr>
              <a:t>SARS-CoV-2 was identified in 20 cases of those that were tested. </a:t>
            </a:r>
          </a:p>
          <a:p>
            <a:r>
              <a:rPr lang="en-US" sz="2400" b="0" i="0" dirty="0">
                <a:solidFill>
                  <a:srgbClr val="3C4245"/>
                </a:solidFill>
                <a:effectLst/>
                <a:latin typeface="Franklin Gothic Medium" panose="020B0603020102020204" pitchFamily="34" charset="0"/>
              </a:rPr>
              <a:t>Furthermore, 19 were detected with a SARS-CoV-2 and adenovirus co-infection.</a:t>
            </a:r>
            <a:endParaRPr lang="en-US" sz="2400" dirty="0">
              <a:latin typeface="Franklin Gothic Medium" panose="020B0603020102020204" pitchFamily="34" charset="0"/>
            </a:endParaRPr>
          </a:p>
        </p:txBody>
      </p:sp>
    </p:spTree>
    <p:extLst>
      <p:ext uri="{BB962C8B-B14F-4D97-AF65-F5344CB8AC3E}">
        <p14:creationId xmlns:p14="http://schemas.microsoft.com/office/powerpoint/2010/main" val="2441648014"/>
      </p:ext>
    </p:extLst>
  </p:cSld>
  <p:clrMapOvr>
    <a:masterClrMapping/>
  </p:clrMapOvr>
</p:sld>
</file>

<file path=ppt/theme/theme1.xml><?xml version="1.0" encoding="utf-8"?>
<a:theme xmlns:a="http://schemas.openxmlformats.org/drawingml/2006/main" name="DividendVTI">
  <a:themeElements>
    <a:clrScheme name="Aspect">
      <a:dk1>
        <a:sysClr val="windowText" lastClr="000000"/>
      </a:dk1>
      <a:lt1>
        <a:sysClr val="window" lastClr="FFFFFF"/>
      </a:lt1>
      <a:dk2>
        <a:srgbClr val="585753"/>
      </a:dk2>
      <a:lt2>
        <a:srgbClr val="EBDDC3"/>
      </a:lt2>
      <a:accent1>
        <a:srgbClr val="71B9E4"/>
      </a:accent1>
      <a:accent2>
        <a:srgbClr val="E25D3C"/>
      </a:accent2>
      <a:accent3>
        <a:srgbClr val="BDB59D"/>
      </a:accent3>
      <a:accent4>
        <a:srgbClr val="A5AB81"/>
      </a:accent4>
      <a:accent5>
        <a:srgbClr val="7BA79D"/>
      </a:accent5>
      <a:accent6>
        <a:srgbClr val="968C8C"/>
      </a:accent6>
      <a:hlink>
        <a:srgbClr val="F7B615"/>
      </a:hlink>
      <a:folHlink>
        <a:srgbClr val="704404"/>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5EB3D62672F234DACF57AAEF929515C" ma:contentTypeVersion="4" ma:contentTypeDescription="Create a new document." ma:contentTypeScope="" ma:versionID="cdc77ef77e2e52b9aa7780dee9bc3f93">
  <xsd:schema xmlns:xsd="http://www.w3.org/2001/XMLSchema" xmlns:xs="http://www.w3.org/2001/XMLSchema" xmlns:p="http://schemas.microsoft.com/office/2006/metadata/properties" xmlns:ns2="0db104f0-686a-4e3f-89e8-098cf33bd8b9" targetNamespace="http://schemas.microsoft.com/office/2006/metadata/properties" ma:root="true" ma:fieldsID="ddc2dc27b07aa6429278fec82db75255" ns2:_="">
    <xsd:import namespace="0db104f0-686a-4e3f-89e8-098cf33bd8b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b104f0-686a-4e3f-89e8-098cf33bd8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BD2D995-20F0-4C14-BF62-1248AB4B484D}">
  <ds:schemaRefs>
    <ds:schemaRef ds:uri="http://schemas.microsoft.com/office/2006/metadata/properties"/>
    <ds:schemaRef ds:uri="http://www.w3.org/2000/xmlns/"/>
    <ds:schemaRef ds:uri="http://schemas.microsoft.com/office/infopath/2007/PartnerControls"/>
  </ds:schemaRefs>
</ds:datastoreItem>
</file>

<file path=customXml/itemProps2.xml><?xml version="1.0" encoding="utf-8"?>
<ds:datastoreItem xmlns:ds="http://schemas.openxmlformats.org/officeDocument/2006/customXml" ds:itemID="{BB3242A4-1E6A-4E02-809C-4A24066EC01D}">
  <ds:schemaRefs>
    <ds:schemaRef ds:uri="http://schemas.microsoft.com/sharepoint/v3/contenttype/forms"/>
  </ds:schemaRefs>
</ds:datastoreItem>
</file>

<file path=customXml/itemProps3.xml><?xml version="1.0" encoding="utf-8"?>
<ds:datastoreItem xmlns:ds="http://schemas.openxmlformats.org/officeDocument/2006/customXml" ds:itemID="{64A7B954-7743-4DDE-9684-561042AF3FE7}"/>
</file>

<file path=docProps/app.xml><?xml version="1.0" encoding="utf-8"?>
<Properties xmlns="http://schemas.openxmlformats.org/officeDocument/2006/extended-properties" xmlns:vt="http://schemas.openxmlformats.org/officeDocument/2006/docPropsVTypes">
  <Template/>
  <TotalTime>0</TotalTime>
  <Words>452</Words>
  <Application>Microsoft Office PowerPoint</Application>
  <PresentationFormat>Widescreen</PresentationFormat>
  <Paragraphs>47</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Franklin Gothic Book</vt:lpstr>
      <vt:lpstr>Franklin Gothic Demi</vt:lpstr>
      <vt:lpstr>Franklin Gothic Medium</vt:lpstr>
      <vt:lpstr>Wingdings 2</vt:lpstr>
      <vt:lpstr>DividendVTI</vt:lpstr>
      <vt:lpstr>Board of supervisors meeting   May 03, 2022</vt:lpstr>
      <vt:lpstr>Mono county metrics   Tested – 2,553 Negative – 2,347 pending - 125 Positive –  84 deaths - 1 positivity rate – 3.29%</vt:lpstr>
      <vt:lpstr>Recent mETrics</vt:lpstr>
      <vt:lpstr>PowerPoint Presentation</vt:lpstr>
      <vt:lpstr>Number of POSITIVE cases by week for the past month</vt:lpstr>
      <vt:lpstr>Hospital Status</vt:lpstr>
      <vt:lpstr>Covid-19 Variants of interest</vt:lpstr>
      <vt:lpstr>Hepatitis and youth cases </vt:lpstr>
      <vt:lpstr>Hepatitis and youth cases </vt:lpstr>
      <vt:lpstr>Avian Flu H5N1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of supervisors meeting   August 3, 2021</dc:title>
  <dc:creator/>
  <cp:lastModifiedBy/>
  <cp:revision>3</cp:revision>
  <dcterms:created xsi:type="dcterms:W3CDTF">2020-08-19T21:11:28Z</dcterms:created>
  <dcterms:modified xsi:type="dcterms:W3CDTF">2022-05-02T21:09:11Z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0x010100C5EB3D62672F234DACF57AAEF929515C</vt:lpwstr>
  </property>
</Properties>
</file>